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  <p:sldMasterId id="2147483655" r:id="rId4"/>
  </p:sldMasterIdLst>
  <p:sldIdLst>
    <p:sldId id="256" r:id="rId5"/>
    <p:sldId id="262" r:id="rId6"/>
    <p:sldId id="291" r:id="rId7"/>
    <p:sldId id="271" r:id="rId8"/>
    <p:sldId id="259" r:id="rId9"/>
    <p:sldId id="275" r:id="rId10"/>
    <p:sldId id="260" r:id="rId11"/>
    <p:sldId id="276" r:id="rId12"/>
    <p:sldId id="261" r:id="rId13"/>
    <p:sldId id="264" r:id="rId14"/>
    <p:sldId id="265" r:id="rId15"/>
    <p:sldId id="290" r:id="rId16"/>
    <p:sldId id="277" r:id="rId17"/>
    <p:sldId id="284" r:id="rId18"/>
    <p:sldId id="285" r:id="rId19"/>
    <p:sldId id="287" r:id="rId20"/>
    <p:sldId id="288" r:id="rId21"/>
    <p:sldId id="286" r:id="rId22"/>
    <p:sldId id="289" r:id="rId23"/>
    <p:sldId id="25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0066"/>
    <a:srgbClr val="66FF33"/>
    <a:srgbClr val="99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5" autoAdjust="0"/>
    <p:restoredTop sz="94660"/>
  </p:normalViewPr>
  <p:slideViewPr>
    <p:cSldViewPr>
      <p:cViewPr varScale="1">
        <p:scale>
          <a:sx n="105" d="100"/>
          <a:sy n="105" d="100"/>
        </p:scale>
        <p:origin x="-11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blipFill dpi="0" rotWithShape="1">
          <a:blip r:embed="rId2" cstate="print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7216" y="109728"/>
            <a:ext cx="8229600" cy="8858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cap="none" spc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  <a:reflection blurRad="6350" stA="50000" endA="300" endPos="50000" dist="60007" dir="5400000" sy="-100000" algn="bl" rotWithShape="0"/>
                </a:effectLst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3" name="그림 2" descr="mark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3448" y="72008"/>
            <a:ext cx="855056" cy="11247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8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 userDrawn="1"/>
        </p:nvSpPr>
        <p:spPr>
          <a:xfrm>
            <a:off x="-1548680" y="4725144"/>
            <a:ext cx="12385376" cy="3600400"/>
          </a:xfrm>
          <a:prstGeom prst="ellipse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4860032" y="116632"/>
            <a:ext cx="410445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r"/>
            <a:r>
              <a:rPr lang="en-US" altLang="ko-KR" sz="2800" b="0" cap="none" spc="-15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  <a:reflection blurRad="6350" stA="50000" endA="300" endPos="50000" dist="29997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Problem</a:t>
            </a:r>
            <a:r>
              <a:rPr lang="en-US" altLang="ko-KR" sz="2800" b="0" cap="none" spc="-150" baseline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  <a:reflection blurRad="6350" stA="50000" endA="300" endPos="50000" dist="29997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Statement</a:t>
            </a:r>
            <a:endParaRPr lang="en-US" altLang="ko-KR" sz="2800" b="0" cap="none" spc="-15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  <a:reflection blurRad="6350" stA="50000" endA="300" endPos="50000" dist="29997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971600" y="5013176"/>
            <a:ext cx="7245894" cy="1437823"/>
            <a:chOff x="4638276" y="4907260"/>
            <a:chExt cx="7245894" cy="1437823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4638276" y="5508957"/>
              <a:ext cx="7245894" cy="8361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201011261 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백영민 </a:t>
              </a: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201011246 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김선홍 </a:t>
              </a: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201011269 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우영선</a:t>
              </a:r>
              <a:endParaRPr lang="en-US" altLang="ko-KR" sz="2000" b="0" cap="none" spc="0" dirty="0" smtClean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수평선M" pitchFamily="18" charset="-127"/>
                <a:ea typeface="HY수평선M" pitchFamily="18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201011277 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이수인 </a:t>
              </a: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201011239</a:t>
              </a:r>
              <a:r>
                <a:rPr lang="en-US" altLang="ko-KR" sz="2000" b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 </a:t>
              </a:r>
              <a:r>
                <a:rPr lang="ko-KR" altLang="en-US" sz="2000" b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김광성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 </a:t>
              </a:r>
              <a:r>
                <a:rPr lang="en-US" altLang="ko-KR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201011243 </a:t>
              </a:r>
              <a:r>
                <a:rPr lang="ko-KR" altLang="en-US" sz="2000" b="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수평선M" pitchFamily="18" charset="-127"/>
                  <a:ea typeface="HY수평선M" pitchFamily="18" charset="-127"/>
                </a:rPr>
                <a:t>김민수</a:t>
              </a: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7734620" y="4907260"/>
              <a:ext cx="10599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600" b="0" kern="1200" cap="none" spc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울릉도M" pitchFamily="18" charset="-127"/>
                  <a:ea typeface="HY울릉도M" pitchFamily="18" charset="-127"/>
                  <a:cs typeface="+mn-cs"/>
                </a:rPr>
                <a:t> </a:t>
              </a:r>
              <a:r>
                <a:rPr kumimoji="1" lang="en-US" altLang="ko-KR" sz="2600" b="0" kern="1200" cap="none" spc="0" dirty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울릉도M" pitchFamily="18" charset="-127"/>
                  <a:ea typeface="HY울릉도M" pitchFamily="18" charset="-127"/>
                  <a:cs typeface="+mn-cs"/>
                </a:rPr>
                <a:t>4 </a:t>
              </a:r>
              <a:r>
                <a:rPr kumimoji="1" lang="ko-KR" altLang="en-US" sz="2600" b="0" kern="1200" cap="none" spc="0" smtClean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울릉도M" pitchFamily="18" charset="-127"/>
                  <a:ea typeface="HY울릉도M" pitchFamily="18" charset="-127"/>
                  <a:cs typeface="+mn-cs"/>
                </a:rPr>
                <a:t>조 </a:t>
              </a:r>
              <a:endParaRPr kumimoji="1" lang="ko-KR" altLang="en-US" sz="2600" b="0" kern="1200" cap="none" spc="0" dirty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울릉도M" pitchFamily="18" charset="-127"/>
                <a:ea typeface="HY울릉도M" pitchFamily="18" charset="-127"/>
                <a:cs typeface="+mn-cs"/>
              </a:endParaRPr>
            </a:p>
          </p:txBody>
        </p:sp>
      </p:grpSp>
      <p:pic>
        <p:nvPicPr>
          <p:cNvPr id="18" name="그림 17" descr="ㅇㅇ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5062" y="-27384"/>
            <a:ext cx="2386698" cy="932304"/>
          </a:xfrm>
          <a:prstGeom prst="rect">
            <a:avLst/>
          </a:prstGeom>
        </p:spPr>
      </p:pic>
      <p:pic>
        <p:nvPicPr>
          <p:cNvPr id="19" name="그림 18" descr="mark1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915816" y="940235"/>
            <a:ext cx="3096344" cy="40729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4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332574" y="2204864"/>
            <a:ext cx="658545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cap="none" spc="-3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</a:t>
            </a:r>
            <a:r>
              <a:rPr lang="en-US" altLang="ko-KR" sz="6600" b="0" cap="none" spc="-3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HANK</a:t>
            </a:r>
            <a:r>
              <a:rPr lang="en-US" altLang="ko-KR" sz="6600" b="1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ko-KR" sz="6600" b="1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Y</a:t>
            </a:r>
            <a:r>
              <a:rPr lang="en-US" altLang="ko-KR" sz="6600" b="0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OU</a:t>
            </a:r>
          </a:p>
          <a:p>
            <a:pPr algn="ctr"/>
            <a:r>
              <a:rPr lang="en-US" altLang="ko-KR" sz="6600" b="1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altLang="ko-KR" sz="6600" b="0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OR</a:t>
            </a:r>
            <a:r>
              <a:rPr lang="en-US" altLang="ko-KR" sz="6600" b="1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ko-KR" sz="6600" b="1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</a:t>
            </a:r>
            <a:r>
              <a:rPr lang="en-US" altLang="ko-KR" sz="6600" b="0" cap="none" spc="-300" baseline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ISTENING</a:t>
            </a:r>
            <a:endParaRPr lang="ko-KR" altLang="en-US" sz="6600" b="0" cap="none" spc="-30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64F2A-9AE0-44FB-81B2-C38DE8D98C73}" type="datetimeFigureOut">
              <a:rPr lang="ko-KR" altLang="en-US" smtClean="0"/>
              <a:pPr/>
              <a:t>2011-09-19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FD18B-ABC1-4896-90E6-8C6DA51508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8"/>
          <p:cNvGrpSpPr/>
          <p:nvPr/>
        </p:nvGrpSpPr>
        <p:grpSpPr>
          <a:xfrm>
            <a:off x="3274965" y="2285992"/>
            <a:ext cx="2592000" cy="2520000"/>
            <a:chOff x="308022" y="2741453"/>
            <a:chExt cx="2592000" cy="2520000"/>
          </a:xfrm>
        </p:grpSpPr>
        <p:grpSp>
          <p:nvGrpSpPr>
            <p:cNvPr id="5" name="그룹 36"/>
            <p:cNvGrpSpPr/>
            <p:nvPr/>
          </p:nvGrpSpPr>
          <p:grpSpPr>
            <a:xfrm>
              <a:off x="308022" y="2741453"/>
              <a:ext cx="2592000" cy="2520000"/>
              <a:chOff x="6215074" y="3000372"/>
              <a:chExt cx="2362200" cy="2327275"/>
            </a:xfrm>
          </p:grpSpPr>
          <p:pic>
            <p:nvPicPr>
              <p:cNvPr id="7" name="Picture 4" descr="흰원"/>
              <p:cNvPicPr>
                <a:picLocks noChangeAspect="1" noChangeArrowheads="1"/>
              </p:cNvPicPr>
              <p:nvPr/>
            </p:nvPicPr>
            <p:blipFill>
              <a:blip r:embed="rId2" cstate="screen"/>
              <a:srcRect/>
              <a:stretch>
                <a:fillRect/>
              </a:stretch>
            </p:blipFill>
            <p:spPr bwMode="auto">
              <a:xfrm>
                <a:off x="6215074" y="3000372"/>
                <a:ext cx="2362200" cy="2327275"/>
              </a:xfrm>
              <a:prstGeom prst="rect">
                <a:avLst/>
              </a:prstGeom>
              <a:noFill/>
            </p:spPr>
          </p:pic>
          <p:pic>
            <p:nvPicPr>
              <p:cNvPr id="8" name="Picture 24" descr="9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 l="3955" t="3656" r="3955"/>
              <a:stretch>
                <a:fillRect/>
              </a:stretch>
            </p:blipFill>
            <p:spPr bwMode="auto">
              <a:xfrm>
                <a:off x="6464312" y="3206747"/>
                <a:ext cx="1847850" cy="1924050"/>
              </a:xfrm>
              <a:prstGeom prst="rect">
                <a:avLst/>
              </a:prstGeom>
              <a:noFill/>
            </p:spPr>
          </p:pic>
        </p:grpSp>
        <p:sp>
          <p:nvSpPr>
            <p:cNvPr id="6" name="직사각형 5"/>
            <p:cNvSpPr/>
            <p:nvPr/>
          </p:nvSpPr>
          <p:spPr bwMode="auto">
            <a:xfrm>
              <a:off x="866903" y="3465144"/>
              <a:ext cx="1461939" cy="8617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2800" b="1" i="0" u="none" strike="noStrike" spc="50" normalizeH="0" baseline="0" dirty="0" err="1" smtClean="0">
                  <a:ln w="11430">
                    <a:noFill/>
                  </a:ln>
                  <a:gradFill>
                    <a:gsLst>
                      <a:gs pos="25000">
                        <a:srgbClr val="FFFF00"/>
                      </a:gs>
                      <a:gs pos="100000">
                        <a:srgbClr val="FFFFCC"/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rial" charset="0"/>
                  <a:ea typeface="HY견고딕" pitchFamily="18" charset="-127"/>
                </a:rPr>
                <a:t>소셜쇼핑</a:t>
              </a:r>
              <a:endParaRPr kumimoji="1" lang="en-US" altLang="ko-KR" sz="2800" b="1" i="0" u="none" strike="noStrike" spc="50" normalizeH="0" baseline="0" dirty="0" smtClean="0">
                <a:ln w="11430">
                  <a:noFill/>
                </a:ln>
                <a:gradFill>
                  <a:gsLst>
                    <a:gs pos="25000">
                      <a:srgbClr val="FFFF00"/>
                    </a:gs>
                    <a:gs pos="100000">
                      <a:srgbClr val="FFFFCC"/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ea typeface="HY견고딕" pitchFamily="18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2800" b="1" spc="50" dirty="0" smtClean="0">
                  <a:ln w="11430">
                    <a:noFill/>
                  </a:ln>
                  <a:gradFill>
                    <a:gsLst>
                      <a:gs pos="25000">
                        <a:srgbClr val="FFFF00"/>
                      </a:gs>
                      <a:gs pos="100000">
                        <a:srgbClr val="FFFFCC"/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rial" charset="0"/>
                  <a:ea typeface="HY견고딕" pitchFamily="18" charset="-127"/>
                </a:rPr>
                <a:t>네트워크</a:t>
              </a:r>
              <a:endParaRPr kumimoji="1" lang="ko-KR" altLang="en-US" sz="2800" b="1" i="0" u="none" strike="noStrike" spc="50" normalizeH="0" baseline="0" dirty="0" smtClean="0">
                <a:ln w="11430">
                  <a:noFill/>
                </a:ln>
                <a:gradFill>
                  <a:gsLst>
                    <a:gs pos="25000">
                      <a:srgbClr val="FFFF00"/>
                    </a:gs>
                    <a:gs pos="100000">
                      <a:srgbClr val="FFFFCC"/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ea typeface="HY견고딕" pitchFamily="18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98306" y="2395831"/>
            <a:ext cx="2449638" cy="369332"/>
            <a:chOff x="598306" y="2395831"/>
            <a:chExt cx="2449638" cy="369332"/>
          </a:xfrm>
        </p:grpSpPr>
        <p:sp>
          <p:nvSpPr>
            <p:cNvPr id="15" name="직사각형 14"/>
            <p:cNvSpPr/>
            <p:nvPr/>
          </p:nvSpPr>
          <p:spPr>
            <a:xfrm>
              <a:off x="785786" y="2395831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손쉬운 창업 및 관리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16" name="Picture 24" descr="bullet"/>
            <p:cNvPicPr>
              <a:picLocks noChangeAspect="1" noChangeArrowheads="1"/>
            </p:cNvPicPr>
            <p:nvPr/>
          </p:nvPicPr>
          <p:blipFill>
            <a:blip r:embed="rId4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598306" y="2500306"/>
              <a:ext cx="180000" cy="1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</p:grpSp>
      <p:grpSp>
        <p:nvGrpSpPr>
          <p:cNvPr id="42" name="그룹 41"/>
          <p:cNvGrpSpPr/>
          <p:nvPr/>
        </p:nvGrpSpPr>
        <p:grpSpPr>
          <a:xfrm>
            <a:off x="6143636" y="2928934"/>
            <a:ext cx="2690088" cy="369332"/>
            <a:chOff x="6143636" y="2928934"/>
            <a:chExt cx="2690088" cy="369332"/>
          </a:xfrm>
        </p:grpSpPr>
        <p:sp>
          <p:nvSpPr>
            <p:cNvPr id="17" name="직사각형 16"/>
            <p:cNvSpPr/>
            <p:nvPr/>
          </p:nvSpPr>
          <p:spPr>
            <a:xfrm>
              <a:off x="6331116" y="2928934"/>
              <a:ext cx="2502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도매인</a:t>
              </a:r>
              <a:r>
                <a:rPr lang="en-US" altLang="ko-KR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전문가 불필요</a:t>
              </a:r>
              <a:endParaRPr lang="en-US" altLang="ko-KR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18" name="Picture 24" descr="bullet"/>
            <p:cNvPicPr>
              <a:picLocks noChangeAspect="1" noChangeArrowheads="1"/>
            </p:cNvPicPr>
            <p:nvPr/>
          </p:nvPicPr>
          <p:blipFill>
            <a:blip r:embed="rId4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6143636" y="3033409"/>
              <a:ext cx="180000" cy="1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</p:grpSp>
      <p:sp>
        <p:nvSpPr>
          <p:cNvPr id="23" name="AutoShape 34"/>
          <p:cNvSpPr>
            <a:spLocks noChangeArrowheads="1"/>
          </p:cNvSpPr>
          <p:nvPr/>
        </p:nvSpPr>
        <p:spPr bwMode="auto">
          <a:xfrm>
            <a:off x="5793655" y="2027549"/>
            <a:ext cx="3304944" cy="6482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6699">
                  <a:alpha val="38000"/>
                </a:srgbClr>
              </a:gs>
              <a:gs pos="100000">
                <a:srgbClr val="006699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lIns="144000" tIns="0" rIns="0" bIns="0" anchor="ctr"/>
          <a:lstStyle/>
          <a:p>
            <a:r>
              <a:rPr lang="ko-KR" altLang="en-US" sz="2400" b="0" dirty="0" smtClea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sym typeface="Wingdings 3" pitchFamily="18" charset="2"/>
              </a:rPr>
              <a:t>비용 절감</a:t>
            </a:r>
            <a:endParaRPr lang="ko-KR" altLang="en-US" sz="2400" b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sym typeface="Wingdings 3" pitchFamily="18" charset="2"/>
            </a:endParaRPr>
          </a:p>
        </p:txBody>
      </p:sp>
      <p:pic>
        <p:nvPicPr>
          <p:cNvPr id="24" name="Picture 33" descr="테"/>
          <p:cNvPicPr>
            <a:picLocks noChangeAspect="1" noChangeArrowheads="1"/>
          </p:cNvPicPr>
          <p:nvPr/>
        </p:nvPicPr>
        <p:blipFill>
          <a:blip r:embed="rId5" cstate="screen">
            <a:lum bright="12000"/>
          </a:blip>
          <a:srcRect r="23257"/>
          <a:stretch>
            <a:fillRect/>
          </a:stretch>
        </p:blipFill>
        <p:spPr bwMode="auto">
          <a:xfrm>
            <a:off x="5577780" y="1916094"/>
            <a:ext cx="3923442" cy="1008850"/>
          </a:xfrm>
          <a:prstGeom prst="rect">
            <a:avLst/>
          </a:prstGeom>
          <a:noFill/>
        </p:spPr>
      </p:pic>
      <p:sp>
        <p:nvSpPr>
          <p:cNvPr id="26" name="AutoShape 15"/>
          <p:cNvSpPr>
            <a:spLocks noChangeArrowheads="1"/>
          </p:cNvSpPr>
          <p:nvPr/>
        </p:nvSpPr>
        <p:spPr bwMode="auto">
          <a:xfrm>
            <a:off x="254021" y="1575021"/>
            <a:ext cx="3304944" cy="6482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49CF6"/>
              </a:gs>
              <a:gs pos="100000">
                <a:srgbClr val="749CF6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lIns="144000" tIns="0" rIns="0" bIns="0" anchor="ctr"/>
          <a:lstStyle/>
          <a:p>
            <a:r>
              <a:rPr lang="ko-KR" altLang="en-US" sz="2400" b="0" dirty="0" smtClean="0">
                <a:solidFill>
                  <a:srgbClr val="000099"/>
                </a:solidFill>
                <a:latin typeface="HY견고딕" pitchFamily="18" charset="-127"/>
                <a:ea typeface="HY견고딕" pitchFamily="18" charset="-127"/>
              </a:rPr>
              <a:t>효율성</a:t>
            </a:r>
            <a:endParaRPr lang="ko-KR" altLang="en-US" sz="2400" b="0" dirty="0">
              <a:solidFill>
                <a:srgbClr val="000099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7" name="Picture 16" descr="테"/>
          <p:cNvPicPr>
            <a:picLocks noChangeAspect="1" noChangeArrowheads="1"/>
          </p:cNvPicPr>
          <p:nvPr/>
        </p:nvPicPr>
        <p:blipFill>
          <a:blip r:embed="rId5" cstate="screen"/>
          <a:stretch>
            <a:fillRect/>
          </a:stretch>
        </p:blipFill>
        <p:spPr bwMode="auto">
          <a:xfrm>
            <a:off x="58706" y="1445842"/>
            <a:ext cx="5229225" cy="9750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그룹 42"/>
          <p:cNvGrpSpPr/>
          <p:nvPr/>
        </p:nvGrpSpPr>
        <p:grpSpPr>
          <a:xfrm>
            <a:off x="6156176" y="3347700"/>
            <a:ext cx="2141861" cy="369332"/>
            <a:chOff x="6156176" y="3668831"/>
            <a:chExt cx="2141861" cy="369332"/>
          </a:xfrm>
        </p:grpSpPr>
        <p:sp>
          <p:nvSpPr>
            <p:cNvPr id="28" name="직사각형 27"/>
            <p:cNvSpPr/>
            <p:nvPr/>
          </p:nvSpPr>
          <p:spPr>
            <a:xfrm>
              <a:off x="6343656" y="3668831"/>
              <a:ext cx="19543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간편한 광고 제공</a:t>
              </a:r>
              <a:endParaRPr lang="en-US" altLang="ko-KR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29" name="Picture 24" descr="bullet"/>
            <p:cNvPicPr>
              <a:picLocks noChangeAspect="1" noChangeArrowheads="1"/>
            </p:cNvPicPr>
            <p:nvPr/>
          </p:nvPicPr>
          <p:blipFill>
            <a:blip r:embed="rId4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6156176" y="3773306"/>
              <a:ext cx="180000" cy="1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</p:grpSp>
      <p:grpSp>
        <p:nvGrpSpPr>
          <p:cNvPr id="40" name="그룹 39"/>
          <p:cNvGrpSpPr/>
          <p:nvPr/>
        </p:nvGrpSpPr>
        <p:grpSpPr>
          <a:xfrm>
            <a:off x="611560" y="2804404"/>
            <a:ext cx="1834085" cy="369332"/>
            <a:chOff x="611560" y="3356992"/>
            <a:chExt cx="1834085" cy="369332"/>
          </a:xfrm>
        </p:grpSpPr>
        <p:sp>
          <p:nvSpPr>
            <p:cNvPr id="31" name="직사각형 30"/>
            <p:cNvSpPr/>
            <p:nvPr/>
          </p:nvSpPr>
          <p:spPr>
            <a:xfrm>
              <a:off x="799040" y="3356992"/>
              <a:ext cx="1646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통합된 쇼핑몰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2" name="Picture 24" descr="bullet"/>
            <p:cNvPicPr>
              <a:picLocks noChangeAspect="1" noChangeArrowheads="1"/>
            </p:cNvPicPr>
            <p:nvPr/>
          </p:nvPicPr>
          <p:blipFill>
            <a:blip r:embed="rId4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611560" y="3461467"/>
              <a:ext cx="180000" cy="1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</p:grpSp>
      <p:grpSp>
        <p:nvGrpSpPr>
          <p:cNvPr id="39" name="그룹 38"/>
          <p:cNvGrpSpPr/>
          <p:nvPr/>
        </p:nvGrpSpPr>
        <p:grpSpPr>
          <a:xfrm>
            <a:off x="611560" y="3212976"/>
            <a:ext cx="1949501" cy="369332"/>
            <a:chOff x="611560" y="4377878"/>
            <a:chExt cx="1949501" cy="369332"/>
          </a:xfrm>
        </p:grpSpPr>
        <p:sp>
          <p:nvSpPr>
            <p:cNvPr id="37" name="직사각형 36"/>
            <p:cNvSpPr/>
            <p:nvPr/>
          </p:nvSpPr>
          <p:spPr>
            <a:xfrm>
              <a:off x="799040" y="4377878"/>
              <a:ext cx="17620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통합 </a:t>
              </a: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ID</a:t>
              </a: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와 적립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8" name="Picture 24" descr="bullet"/>
            <p:cNvPicPr>
              <a:picLocks noChangeAspect="1" noChangeArrowheads="1"/>
            </p:cNvPicPr>
            <p:nvPr/>
          </p:nvPicPr>
          <p:blipFill>
            <a:blip r:embed="rId4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611560" y="4482353"/>
              <a:ext cx="180000" cy="1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</p:grpSp>
      <p:sp>
        <p:nvSpPr>
          <p:cNvPr id="33" name="AutoShape 15"/>
          <p:cNvSpPr>
            <a:spLocks noChangeArrowheads="1"/>
          </p:cNvSpPr>
          <p:nvPr/>
        </p:nvSpPr>
        <p:spPr bwMode="auto">
          <a:xfrm>
            <a:off x="2031011" y="4926331"/>
            <a:ext cx="3304944" cy="6482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49CF6"/>
              </a:gs>
              <a:gs pos="100000">
                <a:srgbClr val="749CF6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lIns="144000" tIns="0" rIns="0" bIns="0" anchor="ctr"/>
          <a:lstStyle/>
          <a:p>
            <a:r>
              <a:rPr lang="ko-KR" altLang="en-US" sz="2400" b="0" dirty="0" err="1" smtClean="0">
                <a:solidFill>
                  <a:srgbClr val="000099"/>
                </a:solidFill>
                <a:latin typeface="HY견고딕" pitchFamily="18" charset="-127"/>
                <a:ea typeface="HY견고딕" pitchFamily="18" charset="-127"/>
              </a:rPr>
              <a:t>직관성</a:t>
            </a:r>
            <a:endParaRPr lang="ko-KR" altLang="en-US" sz="2400" b="0" dirty="0">
              <a:solidFill>
                <a:srgbClr val="000099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" name="Picture 16" descr="테"/>
          <p:cNvPicPr>
            <a:picLocks noChangeAspect="1" noChangeArrowheads="1"/>
          </p:cNvPicPr>
          <p:nvPr/>
        </p:nvPicPr>
        <p:blipFill>
          <a:blip r:embed="rId5" cstate="screen"/>
          <a:stretch>
            <a:fillRect/>
          </a:stretch>
        </p:blipFill>
        <p:spPr bwMode="auto">
          <a:xfrm>
            <a:off x="1835696" y="4830218"/>
            <a:ext cx="5229225" cy="9750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그룹 34"/>
          <p:cNvGrpSpPr/>
          <p:nvPr/>
        </p:nvGrpSpPr>
        <p:grpSpPr>
          <a:xfrm>
            <a:off x="2457976" y="5733256"/>
            <a:ext cx="4142409" cy="369332"/>
            <a:chOff x="6143636" y="2928934"/>
            <a:chExt cx="4142409" cy="369332"/>
          </a:xfrm>
        </p:grpSpPr>
        <p:sp>
          <p:nvSpPr>
            <p:cNvPr id="36" name="직사각형 35"/>
            <p:cNvSpPr/>
            <p:nvPr/>
          </p:nvSpPr>
          <p:spPr>
            <a:xfrm>
              <a:off x="6331116" y="2928934"/>
              <a:ext cx="39549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메뉴의 단순화와 기능의 직관적 모듈</a:t>
              </a:r>
              <a:endParaRPr lang="en-US" altLang="ko-KR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4" name="Picture 24" descr="bullet"/>
            <p:cNvPicPr>
              <a:picLocks noChangeAspect="1" noChangeArrowheads="1"/>
            </p:cNvPicPr>
            <p:nvPr/>
          </p:nvPicPr>
          <p:blipFill>
            <a:blip r:embed="rId4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6143636" y="3033409"/>
              <a:ext cx="180000" cy="1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</p:grpSp>
      <p:sp>
        <p:nvSpPr>
          <p:cNvPr id="45" name="제목 44"/>
          <p:cNvSpPr>
            <a:spLocks noGrp="1"/>
          </p:cNvSpPr>
          <p:nvPr>
            <p:ph type="title"/>
          </p:nvPr>
        </p:nvSpPr>
        <p:spPr>
          <a:xfrm>
            <a:off x="97216" y="166864"/>
            <a:ext cx="8229600" cy="885872"/>
          </a:xfrm>
        </p:spPr>
        <p:txBody>
          <a:bodyPr/>
          <a:lstStyle/>
          <a:p>
            <a:r>
              <a:rPr lang="en-US" altLang="ko-KR" b="1" spc="-3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Nonfunctional Requirements</a:t>
            </a:r>
            <a:endParaRPr lang="ko-KR" altLang="en-US" b="1" spc="-300" dirty="0">
              <a:latin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10435" y="1124744"/>
            <a:ext cx="8382045" cy="5832648"/>
            <a:chOff x="78387" y="808073"/>
            <a:chExt cx="8980553" cy="6232010"/>
          </a:xfrm>
        </p:grpSpPr>
        <p:grpSp>
          <p:nvGrpSpPr>
            <p:cNvPr id="70" name="그룹 69"/>
            <p:cNvGrpSpPr/>
            <p:nvPr/>
          </p:nvGrpSpPr>
          <p:grpSpPr>
            <a:xfrm>
              <a:off x="78387" y="808073"/>
              <a:ext cx="8980553" cy="5974329"/>
              <a:chOff x="611188" y="1468438"/>
              <a:chExt cx="7921625" cy="5129212"/>
            </a:xfrm>
          </p:grpSpPr>
          <p:pic>
            <p:nvPicPr>
              <p:cNvPr id="71" name="Picture 3" descr="판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392" r="9392" b="6044"/>
              <a:stretch>
                <a:fillRect/>
              </a:stretch>
            </p:blipFill>
            <p:spPr bwMode="auto">
              <a:xfrm>
                <a:off x="611188" y="3241675"/>
                <a:ext cx="7921625" cy="3355975"/>
              </a:xfrm>
              <a:prstGeom prst="rect">
                <a:avLst/>
              </a:prstGeom>
              <a:noFill/>
            </p:spPr>
          </p:pic>
          <p:pic>
            <p:nvPicPr>
              <p:cNvPr id="72" name="Picture 11" descr="원_바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46388" y="1468438"/>
                <a:ext cx="3463925" cy="2752725"/>
              </a:xfrm>
              <a:prstGeom prst="rect">
                <a:avLst/>
              </a:prstGeom>
              <a:noFill/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138298" y="1186642"/>
              <a:ext cx="8861064" cy="5853441"/>
              <a:chOff x="138298" y="1186642"/>
              <a:chExt cx="8861064" cy="5853441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138298" y="1186642"/>
                <a:ext cx="2472513" cy="3596383"/>
                <a:chOff x="548573" y="1159767"/>
                <a:chExt cx="2472513" cy="3596383"/>
              </a:xfrm>
            </p:grpSpPr>
            <p:pic>
              <p:nvPicPr>
                <p:cNvPr id="74" name="Picture 8" descr="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48573" y="1159767"/>
                  <a:ext cx="2472513" cy="3596383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Rectangle 10"/>
                <p:cNvSpPr>
                  <a:spLocks noChangeArrowheads="1"/>
                </p:cNvSpPr>
                <p:nvPr/>
              </p:nvSpPr>
              <p:spPr bwMode="auto">
                <a:xfrm>
                  <a:off x="961487" y="2351303"/>
                  <a:ext cx="1631950" cy="4476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7961" dir="2700000" algn="ctr" rotWithShape="0">
                    <a:schemeClr val="bg1"/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2200" dirty="0" err="1" smtClean="0">
                      <a:latin typeface="HY견고딕" pitchFamily="18" charset="-127"/>
                      <a:ea typeface="HY견고딕" pitchFamily="18" charset="-127"/>
                    </a:rPr>
                    <a:t>모바일</a:t>
                  </a:r>
                  <a:r>
                    <a:rPr lang="en-US" altLang="ko-KR" sz="2200" dirty="0" smtClean="0">
                      <a:latin typeface="HY견고딕" pitchFamily="18" charset="-127"/>
                      <a:ea typeface="HY견고딕" pitchFamily="18" charset="-127"/>
                    </a:rPr>
                    <a:t>, </a:t>
                  </a:r>
                  <a:r>
                    <a:rPr lang="en-US" altLang="ko-KR" sz="2200" b="0" dirty="0" smtClean="0">
                      <a:latin typeface="HY견고딕" pitchFamily="18" charset="-127"/>
                      <a:ea typeface="HY견고딕" pitchFamily="18" charset="-127"/>
                    </a:rPr>
                    <a:t>UNIX</a:t>
                  </a:r>
                  <a:r>
                    <a:rPr lang="en-US" altLang="ko-KR" sz="2200" dirty="0" smtClean="0">
                      <a:latin typeface="HY견고딕" pitchFamily="18" charset="-127"/>
                      <a:ea typeface="HY견고딕" pitchFamily="18" charset="-127"/>
                    </a:rPr>
                    <a:t>,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2200" dirty="0" smtClean="0">
                      <a:latin typeface="HY견고딕" pitchFamily="18" charset="-127"/>
                      <a:ea typeface="HY견고딕" pitchFamily="18" charset="-127"/>
                    </a:rPr>
                    <a:t>Windows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2200" b="0" dirty="0" smtClean="0">
                      <a:latin typeface="HY견고딕" pitchFamily="18" charset="-127"/>
                      <a:ea typeface="HY견고딕" pitchFamily="18" charset="-127"/>
                    </a:rPr>
                    <a:t>환경에서 운영</a:t>
                  </a:r>
                </a:p>
              </p:txBody>
            </p:sp>
            <p:pic>
              <p:nvPicPr>
                <p:cNvPr id="76" name="Picture 9" descr="1_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82835" y="1313338"/>
                  <a:ext cx="674687" cy="77311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77" name="그룹 76"/>
              <p:cNvGrpSpPr/>
              <p:nvPr/>
            </p:nvGrpSpPr>
            <p:grpSpPr>
              <a:xfrm>
                <a:off x="1818634" y="3785024"/>
                <a:ext cx="2472513" cy="3255059"/>
                <a:chOff x="1560565" y="3632758"/>
                <a:chExt cx="2472513" cy="3255059"/>
              </a:xfrm>
            </p:grpSpPr>
            <p:pic>
              <p:nvPicPr>
                <p:cNvPr id="78" name="Picture 12" descr="4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 b="9491"/>
                <a:stretch>
                  <a:fillRect/>
                </a:stretch>
              </p:blipFill>
              <p:spPr bwMode="auto">
                <a:xfrm>
                  <a:off x="1560565" y="3632758"/>
                  <a:ext cx="2472513" cy="3255059"/>
                </a:xfrm>
                <a:prstGeom prst="rect">
                  <a:avLst/>
                </a:prstGeom>
                <a:noFill/>
              </p:spPr>
            </p:pic>
            <p:pic>
              <p:nvPicPr>
                <p:cNvPr id="79" name="Picture 13" descr="2_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689894" y="3802913"/>
                  <a:ext cx="674688" cy="773112"/>
                </a:xfrm>
                <a:prstGeom prst="rect">
                  <a:avLst/>
                </a:prstGeom>
                <a:noFill/>
              </p:spPr>
            </p:pic>
            <p:sp>
              <p:nvSpPr>
                <p:cNvPr id="80" name="Rectangle 14"/>
                <p:cNvSpPr>
                  <a:spLocks noChangeArrowheads="1"/>
                </p:cNvSpPr>
                <p:nvPr/>
              </p:nvSpPr>
              <p:spPr bwMode="auto">
                <a:xfrm>
                  <a:off x="1969079" y="4938648"/>
                  <a:ext cx="1631950" cy="431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7961" dir="2700000" algn="ctr" rotWithShape="0">
                    <a:schemeClr val="bg1"/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2200" b="0" dirty="0" smtClean="0">
                      <a:latin typeface="HY견고딕" pitchFamily="18" charset="-127"/>
                      <a:ea typeface="HY견고딕" pitchFamily="18" charset="-127"/>
                    </a:rPr>
                    <a:t>네트워크에</a:t>
                  </a:r>
                  <a:endParaRPr lang="en-US" altLang="ko-KR" sz="2200" b="0" dirty="0" smtClean="0">
                    <a:latin typeface="HY견고딕" pitchFamily="18" charset="-127"/>
                    <a:ea typeface="HY견고딕" pitchFamily="18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2200" b="0" dirty="0" smtClean="0">
                      <a:latin typeface="HY견고딕" pitchFamily="18" charset="-127"/>
                      <a:ea typeface="HY견고딕" pitchFamily="18" charset="-127"/>
                    </a:rPr>
                    <a:t>접속</a:t>
                  </a:r>
                  <a:r>
                    <a:rPr lang="ko-KR" altLang="en-US" sz="2200" dirty="0" smtClean="0">
                      <a:latin typeface="HY견고딕" pitchFamily="18" charset="-127"/>
                      <a:ea typeface="HY견고딕" pitchFamily="18" charset="-127"/>
                    </a:rPr>
                    <a:t>이 가능해야</a:t>
                  </a:r>
                  <a:endParaRPr lang="en-US" altLang="ko-KR" sz="2200" dirty="0" smtClean="0">
                    <a:latin typeface="HY견고딕" pitchFamily="18" charset="-127"/>
                    <a:ea typeface="HY견고딕" pitchFamily="18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2200" dirty="0" smtClean="0">
                      <a:latin typeface="HY견고딕" pitchFamily="18" charset="-127"/>
                      <a:ea typeface="HY견고딕" pitchFamily="18" charset="-127"/>
                    </a:rPr>
                    <a:t>사용이 가능</a:t>
                  </a:r>
                  <a:endParaRPr lang="en-US" altLang="ko-KR" sz="2200" dirty="0" smtClean="0"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81" name="그룹 80"/>
              <p:cNvGrpSpPr/>
              <p:nvPr/>
            </p:nvGrpSpPr>
            <p:grpSpPr>
              <a:xfrm>
                <a:off x="6526849" y="1186642"/>
                <a:ext cx="2472513" cy="3596383"/>
                <a:chOff x="5915911" y="1159767"/>
                <a:chExt cx="2472513" cy="3596383"/>
              </a:xfrm>
            </p:grpSpPr>
            <p:pic>
              <p:nvPicPr>
                <p:cNvPr id="82" name="Picture 5" descr="2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915911" y="1159767"/>
                  <a:ext cx="2472513" cy="3596383"/>
                </a:xfrm>
                <a:prstGeom prst="rect">
                  <a:avLst/>
                </a:prstGeom>
                <a:noFill/>
              </p:spPr>
            </p:pic>
            <p:pic>
              <p:nvPicPr>
                <p:cNvPr id="83" name="Picture 6" descr="4_1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084168" y="1380877"/>
                  <a:ext cx="674687" cy="773113"/>
                </a:xfrm>
                <a:prstGeom prst="rect">
                  <a:avLst/>
                </a:prstGeom>
                <a:noFill/>
              </p:spPr>
            </p:pic>
            <p:sp>
              <p:nvSpPr>
                <p:cNvPr id="84" name="Rectangle 7"/>
                <p:cNvSpPr>
                  <a:spLocks noChangeArrowheads="1"/>
                </p:cNvSpPr>
                <p:nvPr/>
              </p:nvSpPr>
              <p:spPr bwMode="auto">
                <a:xfrm>
                  <a:off x="6361567" y="2516585"/>
                  <a:ext cx="1631950" cy="422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7961" dir="2700000" algn="ctr" rotWithShape="0">
                    <a:schemeClr val="bg1"/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spcBef>
                      <a:spcPts val="500"/>
                    </a:spcBef>
                  </a:pPr>
                  <a:r>
                    <a:rPr lang="ko-KR" altLang="en-US" sz="2200" b="0" spc="-300" dirty="0" smtClean="0">
                      <a:latin typeface="HY견고딕" pitchFamily="18" charset="-127"/>
                      <a:ea typeface="HY견고딕" pitchFamily="18" charset="-127"/>
                    </a:rPr>
                    <a:t>쿠키</a:t>
                  </a:r>
                  <a:r>
                    <a:rPr lang="en-US" altLang="ko-KR" sz="2200" b="0" spc="-300" dirty="0" smtClean="0">
                      <a:latin typeface="HY견고딕" pitchFamily="18" charset="-127"/>
                      <a:ea typeface="HY견고딕" pitchFamily="18" charset="-127"/>
                    </a:rPr>
                    <a:t>, ActiveX,</a:t>
                  </a:r>
                </a:p>
                <a:p>
                  <a:pPr algn="ctr">
                    <a:spcBef>
                      <a:spcPts val="500"/>
                    </a:spcBef>
                  </a:pPr>
                  <a:r>
                    <a:rPr lang="ko-KR" altLang="en-US" sz="2200" spc="-300" dirty="0" smtClean="0">
                      <a:latin typeface="HY견고딕" pitchFamily="18" charset="-127"/>
                      <a:ea typeface="HY견고딕" pitchFamily="18" charset="-127"/>
                    </a:rPr>
                    <a:t>자바스크립트</a:t>
                  </a:r>
                  <a:r>
                    <a:rPr lang="en-US" altLang="ko-KR" sz="2200" spc="-300" dirty="0" smtClean="0">
                      <a:latin typeface="HY견고딕" pitchFamily="18" charset="-127"/>
                      <a:ea typeface="HY견고딕" pitchFamily="18" charset="-127"/>
                    </a:rPr>
                    <a:t>,</a:t>
                  </a:r>
                </a:p>
                <a:p>
                  <a:pPr algn="ctr">
                    <a:spcBef>
                      <a:spcPts val="500"/>
                    </a:spcBef>
                  </a:pPr>
                  <a:r>
                    <a:rPr lang="ko-KR" altLang="en-US" sz="2200" spc="-300" dirty="0" smtClean="0">
                      <a:latin typeface="HY견고딕" pitchFamily="18" charset="-127"/>
                      <a:ea typeface="HY견고딕" pitchFamily="18" charset="-127"/>
                    </a:rPr>
                    <a:t>애플릿 지원 필요</a:t>
                  </a:r>
                  <a:endParaRPr lang="en-US" altLang="ko-KR" sz="2200" spc="-300" dirty="0" smtClean="0"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4857609" y="3785024"/>
                <a:ext cx="2472513" cy="3255059"/>
                <a:chOff x="4148950" y="2982229"/>
                <a:chExt cx="2472513" cy="3255059"/>
              </a:xfrm>
            </p:grpSpPr>
            <p:pic>
              <p:nvPicPr>
                <p:cNvPr id="86" name="Picture 15" descr="3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 b="9491"/>
                <a:stretch>
                  <a:fillRect/>
                </a:stretch>
              </p:blipFill>
              <p:spPr bwMode="auto">
                <a:xfrm>
                  <a:off x="4148950" y="2982229"/>
                  <a:ext cx="2472513" cy="3255059"/>
                </a:xfrm>
                <a:prstGeom prst="rect">
                  <a:avLst/>
                </a:prstGeom>
                <a:noFill/>
              </p:spPr>
            </p:pic>
            <p:pic>
              <p:nvPicPr>
                <p:cNvPr id="87" name="Picture 16" descr="3_1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4283968" y="3140968"/>
                  <a:ext cx="674687" cy="773112"/>
                </a:xfrm>
                <a:prstGeom prst="rect">
                  <a:avLst/>
                </a:prstGeom>
                <a:noFill/>
              </p:spPr>
            </p:pic>
            <p:sp>
              <p:nvSpPr>
                <p:cNvPr id="88" name="Rectangle 17"/>
                <p:cNvSpPr>
                  <a:spLocks noChangeArrowheads="1"/>
                </p:cNvSpPr>
                <p:nvPr/>
              </p:nvSpPr>
              <p:spPr bwMode="auto">
                <a:xfrm>
                  <a:off x="4599841" y="4290639"/>
                  <a:ext cx="1631950" cy="4000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7961" dir="2700000" algn="ctr" rotWithShape="0">
                    <a:schemeClr val="bg1"/>
                  </a:outerShdw>
                </a:effectLst>
              </p:spPr>
              <p:txBody>
                <a:bodyPr wrap="none" anchor="ctr"/>
                <a:lstStyle/>
                <a:p>
                  <a:pPr algn="ctr"/>
                  <a:r>
                    <a:rPr lang="ko-KR" altLang="en-US" sz="2200" b="0" dirty="0" smtClean="0">
                      <a:latin typeface="HY견고딕" pitchFamily="18" charset="-127"/>
                      <a:ea typeface="HY견고딕" pitchFamily="18" charset="-127"/>
                    </a:rPr>
                    <a:t>시스템 관리는</a:t>
                  </a:r>
                  <a:endParaRPr lang="en-US" altLang="ko-KR" sz="2200" b="0" dirty="0" smtClean="0">
                    <a:latin typeface="HY견고딕" pitchFamily="18" charset="-127"/>
                    <a:ea typeface="HY견고딕" pitchFamily="18" charset="-127"/>
                  </a:endParaRPr>
                </a:p>
                <a:p>
                  <a:pPr algn="ctr"/>
                  <a:r>
                    <a:rPr lang="ko-KR" altLang="en-US" sz="2200" dirty="0" smtClean="0">
                      <a:latin typeface="HY견고딕" pitchFamily="18" charset="-127"/>
                      <a:ea typeface="HY견고딕" pitchFamily="18" charset="-127"/>
                    </a:rPr>
                    <a:t>웹 상에서 가능</a:t>
                  </a:r>
                  <a:endParaRPr lang="ko-KR" altLang="en-US" sz="2200" b="0" dirty="0" smtClean="0"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3563888" y="1487686"/>
                <a:ext cx="1962397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3200" dirty="0" smtClean="0">
                    <a:ln w="10160">
                      <a:solidFill>
                        <a:schemeClr val="accent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시스템 </a:t>
                </a:r>
                <a:endParaRPr lang="en-US" altLang="ko-KR" sz="3200" dirty="0" smtClean="0">
                  <a:ln w="1016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endParaRPr>
              </a:p>
              <a:p>
                <a:pPr algn="ctr"/>
                <a:r>
                  <a:rPr lang="ko-KR" altLang="en-US" sz="3200" dirty="0" smtClean="0">
                    <a:ln w="10160">
                      <a:solidFill>
                        <a:schemeClr val="accent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HY견고딕" pitchFamily="18" charset="-127"/>
                    <a:ea typeface="HY견고딕" pitchFamily="18" charset="-127"/>
                  </a:rPr>
                  <a:t>사용 환경</a:t>
                </a:r>
                <a:endParaRPr lang="en-US" altLang="ko-KR" sz="3200" dirty="0">
                  <a:ln w="1016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sp>
        <p:nvSpPr>
          <p:cNvPr id="25" name="제목 24"/>
          <p:cNvSpPr>
            <a:spLocks noGrp="1"/>
          </p:cNvSpPr>
          <p:nvPr>
            <p:ph type="title"/>
          </p:nvPr>
        </p:nvSpPr>
        <p:spPr>
          <a:xfrm>
            <a:off x="97216" y="238872"/>
            <a:ext cx="8229600" cy="885872"/>
          </a:xfrm>
        </p:spPr>
        <p:txBody>
          <a:bodyPr/>
          <a:lstStyle/>
          <a:p>
            <a:r>
              <a:rPr lang="en-US" altLang="ko-KR" b="1" spc="-3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Target Environment</a:t>
            </a:r>
            <a:endParaRPr lang="ko-KR" altLang="en-US" b="1" spc="-300" dirty="0">
              <a:latin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mark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522623"/>
            <a:ext cx="2647432" cy="348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7784" y="3717032"/>
            <a:ext cx="38884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Y헤드라인M" pitchFamily="18" charset="-127"/>
                <a:ea typeface="HY헤드라인M" pitchFamily="18" charset="-127"/>
              </a:rPr>
              <a:t>EXAMPLE PROGRAM</a:t>
            </a:r>
            <a:endParaRPr lang="ko-KR" alt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5000" endA="300" endPos="45500" dir="5400000" sy="-100000" algn="bl" rotWithShape="0"/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십자형 5"/>
          <p:cNvSpPr/>
          <p:nvPr/>
        </p:nvSpPr>
        <p:spPr>
          <a:xfrm>
            <a:off x="2843808" y="1772816"/>
            <a:ext cx="3384376" cy="3240360"/>
          </a:xfrm>
          <a:prstGeom prst="plus">
            <a:avLst>
              <a:gd name="adj" fmla="val 397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00_website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4992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그룹 9"/>
          <p:cNvGrpSpPr/>
          <p:nvPr/>
        </p:nvGrpSpPr>
        <p:grpSpPr>
          <a:xfrm>
            <a:off x="947897" y="5158885"/>
            <a:ext cx="7368519" cy="1510475"/>
            <a:chOff x="947896" y="3545793"/>
            <a:chExt cx="7368519" cy="1510475"/>
          </a:xfrm>
        </p:grpSpPr>
        <p:pic>
          <p:nvPicPr>
            <p:cNvPr id="11" name="Picture 65" descr="그림자_02"/>
            <p:cNvPicPr>
              <a:picLocks noChangeAspect="1" noChangeArrowheads="1"/>
            </p:cNvPicPr>
            <p:nvPr/>
          </p:nvPicPr>
          <p:blipFill>
            <a:blip r:embed="rId3" cstate="screen">
              <a:lum bright="36000"/>
            </a:blip>
            <a:srcRect l="351" r="1987"/>
            <a:stretch>
              <a:fillRect/>
            </a:stretch>
          </p:blipFill>
          <p:spPr bwMode="auto">
            <a:xfrm>
              <a:off x="947896" y="3545793"/>
              <a:ext cx="7236148" cy="1510475"/>
            </a:xfrm>
            <a:prstGeom prst="rect">
              <a:avLst/>
            </a:prstGeom>
            <a:noFill/>
          </p:spPr>
        </p:pic>
        <p:sp>
          <p:nvSpPr>
            <p:cNvPr id="12" name="AutoShape 67"/>
            <p:cNvSpPr>
              <a:spLocks noChangeArrowheads="1"/>
            </p:cNvSpPr>
            <p:nvPr/>
          </p:nvSpPr>
          <p:spPr bwMode="auto">
            <a:xfrm>
              <a:off x="971600" y="3649606"/>
              <a:ext cx="7344815" cy="96805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0D4">
                    <a:gamma/>
                    <a:tint val="19216"/>
                    <a:invGamma/>
                  </a:srgbClr>
                </a:gs>
                <a:gs pos="100000">
                  <a:srgbClr val="C8D0D4"/>
                </a:gs>
              </a:gsLst>
              <a:lin ang="5400000" scaled="1"/>
            </a:gradFill>
            <a:ln w="38100" algn="ctr">
              <a:solidFill>
                <a:srgbClr val="1A7BF0"/>
              </a:solidFill>
              <a:round/>
              <a:headEnd/>
              <a:tailEnd/>
            </a:ln>
            <a:effectLst>
              <a:prstShdw prst="shdw17" dist="17961" dir="2700000">
                <a:srgbClr val="1A7BF0">
                  <a:gamma/>
                  <a:shade val="60000"/>
                  <a:invGamma/>
                </a:srgbClr>
              </a:prstShdw>
            </a:effectLst>
          </p:spPr>
          <p:txBody>
            <a:bodyPr wrap="none" tIns="0" anchor="ctr"/>
            <a:lstStyle/>
            <a:p>
              <a:pPr algn="ctr"/>
              <a:endParaRPr lang="ko-KR" altLang="ko-KR" sz="2200" b="0">
                <a:solidFill>
                  <a:srgbClr val="0D62C9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13" name="Picture 68" descr="원(1)"/>
            <p:cNvPicPr preferRelativeResize="0">
              <a:picLocks noChangeArrowheads="1"/>
            </p:cNvPicPr>
            <p:nvPr/>
          </p:nvPicPr>
          <p:blipFill>
            <a:blip r:embed="rId4" cstate="screen">
              <a:lum bright="12000"/>
              <a:grayscl/>
            </a:blip>
            <a:srcRect/>
            <a:stretch>
              <a:fillRect/>
            </a:stretch>
          </p:blipFill>
          <p:spPr bwMode="auto">
            <a:xfrm>
              <a:off x="1151648" y="3990799"/>
              <a:ext cx="252000" cy="252000"/>
            </a:xfrm>
            <a:prstGeom prst="rect">
              <a:avLst/>
            </a:prstGeom>
            <a:noFill/>
          </p:spPr>
        </p:pic>
        <p:pic>
          <p:nvPicPr>
            <p:cNvPr id="14" name="Picture 69" descr="원(1)"/>
            <p:cNvPicPr preferRelativeResize="0">
              <a:picLocks noChangeArrowheads="1"/>
            </p:cNvPicPr>
            <p:nvPr/>
          </p:nvPicPr>
          <p:blipFill>
            <a:blip r:embed="rId4" cstate="screen">
              <a:lum bright="12000"/>
              <a:grayscl/>
            </a:blip>
            <a:srcRect/>
            <a:stretch>
              <a:fillRect/>
            </a:stretch>
          </p:blipFill>
          <p:spPr bwMode="auto">
            <a:xfrm>
              <a:off x="7884368" y="3990799"/>
              <a:ext cx="252000" cy="252000"/>
            </a:xfrm>
            <a:prstGeom prst="rect">
              <a:avLst/>
            </a:prstGeom>
            <a:noFill/>
          </p:spPr>
        </p:pic>
        <p:sp>
          <p:nvSpPr>
            <p:cNvPr id="15" name="직사각형 14"/>
            <p:cNvSpPr/>
            <p:nvPr/>
          </p:nvSpPr>
          <p:spPr>
            <a:xfrm>
              <a:off x="1812507" y="3874523"/>
              <a:ext cx="57118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2400" b="1" dirty="0" smtClean="0">
                  <a:ln w="3175" cmpd="sng">
                    <a:solidFill>
                      <a:srgbClr val="FFFFFF"/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rgbClr val="CC00CC"/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컴퓨터와 </a:t>
              </a:r>
              <a:r>
                <a:rPr lang="ko-KR" altLang="en-US" sz="2400" b="1" dirty="0" err="1" smtClean="0">
                  <a:ln w="3175" cmpd="sng">
                    <a:solidFill>
                      <a:srgbClr val="FFFFFF"/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rgbClr val="CC00CC"/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모바일기기에서</a:t>
              </a:r>
              <a:r>
                <a:rPr lang="ko-KR" altLang="en-US" sz="2400" b="1" dirty="0" smtClean="0">
                  <a:ln w="3175" cmpd="sng">
                    <a:solidFill>
                      <a:srgbClr val="FFFFFF"/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rgbClr val="CC00CC"/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모두 이용 가능</a:t>
              </a:r>
              <a:endParaRPr lang="en-US" altLang="ko-KR" sz="2400" b="1" dirty="0" smtClean="0">
                <a:ln w="3175" cmpd="sng">
                  <a:solidFill>
                    <a:srgbClr val="FFFFFF"/>
                  </a:solidFill>
                  <a:prstDash val="solid"/>
                  <a:miter lim="800000"/>
                </a:ln>
                <a:gradFill>
                  <a:gsLst>
                    <a:gs pos="10000">
                      <a:srgbClr val="CC00CC"/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1_login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347864" y="2060848"/>
            <a:ext cx="1944216" cy="1944216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75856" y="1124744"/>
            <a:ext cx="2952328" cy="648072"/>
          </a:xfrm>
          <a:prstGeom prst="wedgeRoundRectCallout">
            <a:avLst>
              <a:gd name="adj1" fmla="val 1368"/>
              <a:gd name="adj2" fmla="val 101208"/>
              <a:gd name="adj3" fmla="val 16667"/>
            </a:avLst>
          </a:prstGeom>
          <a:solidFill>
            <a:srgbClr val="C0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solidFill>
                  <a:srgbClr val="FFFF00"/>
                </a:solidFill>
              </a:rPr>
              <a:t>통합된 </a:t>
            </a:r>
            <a:r>
              <a:rPr lang="en-US" altLang="ko-KR" sz="2400" b="1" spc="-150" smtClean="0">
                <a:solidFill>
                  <a:srgbClr val="FFFF00"/>
                </a:solidFill>
              </a:rPr>
              <a:t>ID</a:t>
            </a:r>
            <a:r>
              <a:rPr lang="ko-KR" altLang="en-US" sz="2400" b="1" spc="-300" smtClean="0"/>
              <a:t>를 이용</a:t>
            </a:r>
            <a:endParaRPr lang="ko-KR" altLang="en-US" sz="2400" b="1" spc="-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inputinfo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899592" y="2708920"/>
            <a:ext cx="1944216" cy="1944216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도넛 5"/>
          <p:cNvSpPr/>
          <p:nvPr/>
        </p:nvSpPr>
        <p:spPr>
          <a:xfrm>
            <a:off x="6084168" y="2204864"/>
            <a:ext cx="1944216" cy="1944216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259632" y="1844824"/>
            <a:ext cx="2952328" cy="648072"/>
          </a:xfrm>
          <a:prstGeom prst="wedgeRoundRectCallout">
            <a:avLst>
              <a:gd name="adj1" fmla="val 1368"/>
              <a:gd name="adj2" fmla="val 101208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solidFill>
                  <a:srgbClr val="FFFF00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신체 정보 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입력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220072" y="1052736"/>
            <a:ext cx="2952328" cy="648072"/>
          </a:xfrm>
          <a:prstGeom prst="wedgeRoundRectCallout">
            <a:avLst>
              <a:gd name="adj1" fmla="val -2925"/>
              <a:gd name="adj2" fmla="val 124957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자신의 </a:t>
            </a:r>
            <a:r>
              <a:rPr lang="ko-KR" altLang="en-US" sz="2400" b="1" spc="-300" smtClean="0">
                <a:solidFill>
                  <a:srgbClr val="99FF66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아바타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생성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3_main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683568" y="1556792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도넛 5"/>
          <p:cNvSpPr/>
          <p:nvPr/>
        </p:nvSpPr>
        <p:spPr>
          <a:xfrm>
            <a:off x="611560" y="3284984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도넛 6"/>
          <p:cNvSpPr/>
          <p:nvPr/>
        </p:nvSpPr>
        <p:spPr>
          <a:xfrm>
            <a:off x="4644008" y="1052736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55576" y="764704"/>
            <a:ext cx="2952328" cy="648072"/>
          </a:xfrm>
          <a:prstGeom prst="wedgeRoundRectCallout">
            <a:avLst>
              <a:gd name="adj1" fmla="val 1368"/>
              <a:gd name="adj2" fmla="val 122163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실시간 </a:t>
            </a:r>
            <a:r>
              <a:rPr lang="ko-KR" altLang="en-US" sz="20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소셜</a:t>
            </a:r>
            <a:r>
              <a:rPr lang="en-US" altLang="ko-KR" sz="20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(</a:t>
            </a:r>
            <a:r>
              <a:rPr lang="ko-KR" altLang="en-US" sz="20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채팅</a:t>
            </a:r>
            <a:r>
              <a:rPr lang="en-US" altLang="ko-KR" sz="20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)</a:t>
            </a:r>
            <a:r>
              <a:rPr lang="ko-KR" altLang="en-US" sz="20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서비스</a:t>
            </a:r>
            <a:endParaRPr lang="ko-KR" altLang="en-US" sz="2000" b="1" spc="-300">
              <a:solidFill>
                <a:srgbClr val="66FFFF"/>
              </a:solidFill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99592" y="5157192"/>
            <a:ext cx="2952328" cy="648072"/>
          </a:xfrm>
          <a:prstGeom prst="wedgeRoundRectCallout">
            <a:avLst>
              <a:gd name="adj1" fmla="val 448"/>
              <a:gd name="adj2" fmla="val -157234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solidFill>
                  <a:srgbClr val="66FF33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위시리스트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광고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88024" y="2924944"/>
            <a:ext cx="2952328" cy="648072"/>
          </a:xfrm>
          <a:prstGeom prst="wedgeRoundRectCallout">
            <a:avLst>
              <a:gd name="adj1" fmla="val 1062"/>
              <a:gd name="adj2" fmla="val -141868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solidFill>
                  <a:srgbClr val="FFFF00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쇼핑방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목록 표시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4_goshopping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sp>
        <p:nvSpPr>
          <p:cNvPr id="3" name="도넛 2"/>
          <p:cNvSpPr/>
          <p:nvPr/>
        </p:nvSpPr>
        <p:spPr>
          <a:xfrm>
            <a:off x="1331640" y="1052736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도넛 3"/>
          <p:cNvSpPr/>
          <p:nvPr/>
        </p:nvSpPr>
        <p:spPr>
          <a:xfrm>
            <a:off x="3203848" y="3356992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도넛 4"/>
          <p:cNvSpPr/>
          <p:nvPr/>
        </p:nvSpPr>
        <p:spPr>
          <a:xfrm>
            <a:off x="5796136" y="4077072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059832" y="908720"/>
            <a:ext cx="2952328" cy="648072"/>
          </a:xfrm>
          <a:prstGeom prst="wedgeRoundRectCallout">
            <a:avLst>
              <a:gd name="adj1" fmla="val -51683"/>
              <a:gd name="adj2" fmla="val 126354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개설한 </a:t>
            </a:r>
            <a:r>
              <a:rPr lang="ko-KR" altLang="en-US" sz="2400" b="1" spc="-300" smtClean="0">
                <a:solidFill>
                  <a:srgbClr val="99FF66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방의 정보</a:t>
            </a:r>
            <a:endParaRPr lang="ko-KR" altLang="en-US" sz="2400" b="1" spc="-300">
              <a:solidFill>
                <a:srgbClr val="99FF66"/>
              </a:solidFill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547664" y="5229200"/>
            <a:ext cx="2952328" cy="648072"/>
          </a:xfrm>
          <a:prstGeom prst="wedgeRoundRectCallout">
            <a:avLst>
              <a:gd name="adj1" fmla="val -165"/>
              <a:gd name="adj2" fmla="val -143264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여러명이 </a:t>
            </a:r>
            <a:r>
              <a:rPr lang="ko-KR" altLang="en-US" sz="2300" b="1" spc="-300" smtClean="0">
                <a:solidFill>
                  <a:srgbClr val="66FFFF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동시채팅</a:t>
            </a:r>
            <a:r>
              <a:rPr lang="ko-KR" altLang="en-US" sz="23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가능</a:t>
            </a:r>
            <a:endParaRPr lang="ko-KR" altLang="en-US" sz="23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220072" y="2852936"/>
            <a:ext cx="2952328" cy="648072"/>
          </a:xfrm>
          <a:prstGeom prst="wedgeRoundRectCallout">
            <a:avLst>
              <a:gd name="adj1" fmla="val -2925"/>
              <a:gd name="adj2" fmla="val 124957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solidFill>
                  <a:srgbClr val="FFFF00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아바타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기능 지원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5_inmall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2123728" y="2276872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도넛 5"/>
          <p:cNvSpPr/>
          <p:nvPr/>
        </p:nvSpPr>
        <p:spPr>
          <a:xfrm>
            <a:off x="1475656" y="4293096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도넛 6"/>
          <p:cNvSpPr/>
          <p:nvPr/>
        </p:nvSpPr>
        <p:spPr>
          <a:xfrm>
            <a:off x="6372200" y="1772816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899592" y="1124744"/>
            <a:ext cx="2952328" cy="648072"/>
          </a:xfrm>
          <a:prstGeom prst="wedgeRoundRectCallout">
            <a:avLst>
              <a:gd name="adj1" fmla="val -2925"/>
              <a:gd name="adj2" fmla="val 124957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물품의 선택 가능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131840" y="3789040"/>
            <a:ext cx="2952328" cy="864096"/>
          </a:xfrm>
          <a:prstGeom prst="wedgeRoundRectCallout">
            <a:avLst>
              <a:gd name="adj1" fmla="val -50764"/>
              <a:gd name="adj2" fmla="val 110638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방 내부 사람</a:t>
            </a:r>
            <a:r>
              <a:rPr lang="en-US" altLang="ko-KR" sz="22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 </a:t>
            </a:r>
            <a:r>
              <a:rPr lang="en-US" altLang="ko-KR" sz="22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or </a:t>
            </a:r>
            <a:r>
              <a:rPr lang="ko-KR" altLang="en-US" sz="22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매장직원</a:t>
            </a:r>
            <a:endParaRPr lang="en-US" altLang="ko-KR" sz="2200" b="1" spc="-300" smtClean="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  <a:p>
            <a:pPr algn="ctr"/>
            <a:r>
              <a:rPr lang="ko-KR" altLang="en-US" sz="22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과의 </a:t>
            </a:r>
            <a:r>
              <a:rPr lang="ko-KR" altLang="en-US" sz="2200" b="1" spc="-300" smtClean="0">
                <a:solidFill>
                  <a:srgbClr val="FFFF00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실시간 채팅 가능</a:t>
            </a:r>
            <a:endParaRPr lang="ko-KR" altLang="en-US" sz="2200" b="1" spc="-300">
              <a:solidFill>
                <a:srgbClr val="FFFF00"/>
              </a:solidFill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860032" y="980728"/>
            <a:ext cx="2952328" cy="648072"/>
          </a:xfrm>
          <a:prstGeom prst="wedgeRoundRectCallout">
            <a:avLst>
              <a:gd name="adj1" fmla="val -2925"/>
              <a:gd name="adj2" fmla="val 124957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자신의 </a:t>
            </a:r>
            <a:r>
              <a:rPr lang="ko-KR" altLang="en-US" sz="2400" b="1" spc="-300" smtClean="0">
                <a:solidFill>
                  <a:srgbClr val="99FF66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아바타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에 착용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6_mypage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sp>
        <p:nvSpPr>
          <p:cNvPr id="6" name="도넛 5"/>
          <p:cNvSpPr/>
          <p:nvPr/>
        </p:nvSpPr>
        <p:spPr>
          <a:xfrm>
            <a:off x="6300192" y="2708920"/>
            <a:ext cx="1512168" cy="1512168"/>
          </a:xfrm>
          <a:prstGeom prst="donut">
            <a:avLst>
              <a:gd name="adj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932040" y="1556792"/>
            <a:ext cx="2952328" cy="648072"/>
          </a:xfrm>
          <a:prstGeom prst="wedgeRoundRectCallout">
            <a:avLst>
              <a:gd name="adj1" fmla="val -2925"/>
              <a:gd name="adj2" fmla="val 124957"/>
              <a:gd name="adj3" fmla="val 16667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smtClean="0">
                <a:solidFill>
                  <a:srgbClr val="FFFF00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개인</a:t>
            </a:r>
            <a:r>
              <a:rPr lang="en-US" altLang="ko-KR" sz="2400" b="1" spc="-300" smtClean="0">
                <a:solidFill>
                  <a:srgbClr val="FFFF00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, </a:t>
            </a:r>
            <a:r>
              <a:rPr lang="ko-KR" altLang="en-US" sz="2400" b="1" spc="-300" smtClean="0">
                <a:solidFill>
                  <a:srgbClr val="FFFF00"/>
                </a:solidFill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구매정보 </a:t>
            </a:r>
            <a:r>
              <a:rPr lang="ko-KR" altLang="en-US" sz="2400" b="1" spc="-300" smtClean="0">
                <a:effectLst>
                  <a:outerShdw blurRad="63500" sx="103000" sy="103000" algn="ctr" rotWithShape="0">
                    <a:prstClr val="black">
                      <a:alpha val="72000"/>
                    </a:prstClr>
                  </a:outerShdw>
                </a:effectLst>
              </a:rPr>
              <a:t>확인</a:t>
            </a:r>
            <a:endParaRPr lang="ko-KR" altLang="en-US" sz="2400" b="1" spc="-300">
              <a:effectLst>
                <a:outerShdw blurRad="63500" sx="103000" sy="103000" algn="ctr" rotWithShape="0">
                  <a:prstClr val="black">
                    <a:alpha val="72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100274" y="643335"/>
            <a:ext cx="3583032" cy="76944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ko-KR" sz="4400" b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en-US" altLang="ko-KR" sz="4400" b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ONTENTS</a:t>
            </a:r>
            <a:endParaRPr lang="ko-KR" altLang="en-US" sz="4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erdana" pitchFamily="34" charset="0"/>
              <a:ea typeface="HY견고딕" pitchFamily="18" charset="-127"/>
              <a:cs typeface="Verdana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418923" y="1628800"/>
            <a:ext cx="2082321" cy="523220"/>
            <a:chOff x="1418923" y="1628800"/>
            <a:chExt cx="2082321" cy="523220"/>
          </a:xfrm>
        </p:grpSpPr>
        <p:sp>
          <p:nvSpPr>
            <p:cNvPr id="30" name="직사각형 29"/>
            <p:cNvSpPr/>
            <p:nvPr/>
          </p:nvSpPr>
          <p:spPr>
            <a:xfrm>
              <a:off x="1849830" y="1628800"/>
              <a:ext cx="1651414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Problem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7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418923" y="1803686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9" name="그룹 58"/>
          <p:cNvGrpSpPr/>
          <p:nvPr/>
        </p:nvGrpSpPr>
        <p:grpSpPr>
          <a:xfrm>
            <a:off x="1187624" y="2415967"/>
            <a:ext cx="2455113" cy="523220"/>
            <a:chOff x="1107232" y="2875778"/>
            <a:chExt cx="2455113" cy="523220"/>
          </a:xfrm>
        </p:grpSpPr>
        <p:sp>
          <p:nvSpPr>
            <p:cNvPr id="31" name="직사각형 30"/>
            <p:cNvSpPr/>
            <p:nvPr/>
          </p:nvSpPr>
          <p:spPr>
            <a:xfrm>
              <a:off x="1505372" y="2875778"/>
              <a:ext cx="2056973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Objectives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8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07232" y="3046565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그룹 59"/>
          <p:cNvGrpSpPr/>
          <p:nvPr/>
        </p:nvGrpSpPr>
        <p:grpSpPr>
          <a:xfrm>
            <a:off x="1073324" y="3203134"/>
            <a:ext cx="4990264" cy="523220"/>
            <a:chOff x="1073324" y="3547993"/>
            <a:chExt cx="4990264" cy="523220"/>
          </a:xfrm>
        </p:grpSpPr>
        <p:sp>
          <p:nvSpPr>
            <p:cNvPr id="32" name="직사각형 31"/>
            <p:cNvSpPr/>
            <p:nvPr/>
          </p:nvSpPr>
          <p:spPr>
            <a:xfrm>
              <a:off x="1448222" y="3547993"/>
              <a:ext cx="4615366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39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073324" y="3714681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1" name="그룹 60"/>
          <p:cNvGrpSpPr/>
          <p:nvPr/>
        </p:nvGrpSpPr>
        <p:grpSpPr>
          <a:xfrm>
            <a:off x="1115616" y="3990301"/>
            <a:ext cx="5572647" cy="523220"/>
            <a:chOff x="1147614" y="4220208"/>
            <a:chExt cx="5572647" cy="523220"/>
          </a:xfrm>
        </p:grpSpPr>
        <p:sp>
          <p:nvSpPr>
            <p:cNvPr id="33" name="직사각형 32"/>
            <p:cNvSpPr/>
            <p:nvPr/>
          </p:nvSpPr>
          <p:spPr>
            <a:xfrm>
              <a:off x="1505372" y="4220208"/>
              <a:ext cx="5214889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Nonfunctional Requirements</a:t>
              </a:r>
              <a:endParaRPr lang="ko-KR" altLang="en-US" sz="2800" spc="-150" dirty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0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7614" y="4382797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그룹 61"/>
          <p:cNvGrpSpPr/>
          <p:nvPr/>
        </p:nvGrpSpPr>
        <p:grpSpPr>
          <a:xfrm>
            <a:off x="1300691" y="4777468"/>
            <a:ext cx="4034598" cy="523220"/>
            <a:chOff x="1300691" y="4892423"/>
            <a:chExt cx="4034598" cy="523220"/>
          </a:xfrm>
        </p:grpSpPr>
        <p:sp>
          <p:nvSpPr>
            <p:cNvPr id="34" name="직사각형 33"/>
            <p:cNvSpPr/>
            <p:nvPr/>
          </p:nvSpPr>
          <p:spPr>
            <a:xfrm>
              <a:off x="1667297" y="4892423"/>
              <a:ext cx="3667992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Target Environment</a:t>
              </a:r>
              <a:endParaRPr lang="ko-KR" altLang="en-US" sz="2800" spc="-150" dirty="0" smtClean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1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300691" y="5050913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3" name="그룹 62"/>
          <p:cNvGrpSpPr/>
          <p:nvPr/>
        </p:nvGrpSpPr>
        <p:grpSpPr>
          <a:xfrm>
            <a:off x="1585764" y="5564635"/>
            <a:ext cx="3640815" cy="523220"/>
            <a:chOff x="1585764" y="5564635"/>
            <a:chExt cx="3640815" cy="523220"/>
          </a:xfrm>
        </p:grpSpPr>
        <p:sp>
          <p:nvSpPr>
            <p:cNvPr id="35" name="직사각형 34"/>
            <p:cNvSpPr/>
            <p:nvPr/>
          </p:nvSpPr>
          <p:spPr>
            <a:xfrm>
              <a:off x="1932087" y="5564635"/>
              <a:ext cx="3294492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n-US" altLang="ko-KR" sz="2800" spc="-150" dirty="0" smtClean="0">
                  <a:ln w="12700"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Example Program</a:t>
              </a:r>
              <a:endParaRPr lang="ko-KR" altLang="en-US" sz="2800" spc="-150" dirty="0" smtClean="0">
                <a:ln w="1270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2" name="Picture 42" descr="bullet_gray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585764" y="5719029"/>
              <a:ext cx="26069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3"/>
          <p:cNvSpPr>
            <a:spLocks noGrp="1"/>
          </p:cNvSpPr>
          <p:nvPr>
            <p:ph type="title"/>
          </p:nvPr>
        </p:nvSpPr>
        <p:spPr>
          <a:xfrm>
            <a:off x="230832" y="260648"/>
            <a:ext cx="8229600" cy="885872"/>
          </a:xfrm>
        </p:spPr>
        <p:txBody>
          <a:bodyPr/>
          <a:lstStyle/>
          <a:p>
            <a:r>
              <a:rPr lang="en-US" altLang="ko-KR" spc="-15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Problem</a:t>
            </a:r>
            <a:endParaRPr lang="ko-KR" altLang="en-US" spc="-1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그림 3" descr="남자쇼핑몰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556792"/>
            <a:ext cx="5870426" cy="4696341"/>
          </a:xfrm>
          <a:prstGeom prst="rect">
            <a:avLst/>
          </a:prstGeom>
        </p:spPr>
      </p:pic>
      <p:pic>
        <p:nvPicPr>
          <p:cNvPr id="5" name="그림 4" descr="남자쇼핑몰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1556792"/>
            <a:ext cx="5850650" cy="4680520"/>
          </a:xfrm>
          <a:prstGeom prst="rect">
            <a:avLst/>
          </a:prstGeom>
        </p:spPr>
      </p:pic>
      <p:pic>
        <p:nvPicPr>
          <p:cNvPr id="6" name="그림 5" descr="여자쇼핑몰1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1556792"/>
            <a:ext cx="5850649" cy="4680520"/>
          </a:xfrm>
          <a:prstGeom prst="rect">
            <a:avLst/>
          </a:prstGeom>
        </p:spPr>
      </p:pic>
      <p:pic>
        <p:nvPicPr>
          <p:cNvPr id="7" name="그림 6" descr="여자쇼핑몰5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7664" y="1556792"/>
            <a:ext cx="5870426" cy="4696340"/>
          </a:xfrm>
          <a:prstGeom prst="rect">
            <a:avLst/>
          </a:prstGeom>
        </p:spPr>
      </p:pic>
      <p:pic>
        <p:nvPicPr>
          <p:cNvPr id="10" name="그림 9" descr="공동구매1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7664" y="1556792"/>
            <a:ext cx="5870426" cy="46963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1560" y="3212976"/>
            <a:ext cx="7848872" cy="1440160"/>
          </a:xfrm>
          <a:prstGeom prst="rect">
            <a:avLst/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W</a:t>
            </a:r>
            <a:r>
              <a:rPr lang="en-US" altLang="ko-KR" sz="3600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HAT</a:t>
            </a:r>
            <a:r>
              <a:rPr lang="en-US" altLang="ko-KR" sz="3600" b="1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</a:t>
            </a:r>
            <a:r>
              <a:rPr lang="en-US" altLang="ko-KR" sz="3600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altLang="ko-KR" sz="3600" b="1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 T</a:t>
            </a:r>
            <a:r>
              <a:rPr lang="en-US" altLang="ko-KR" sz="3600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HE</a:t>
            </a:r>
            <a:r>
              <a:rPr lang="en-US" altLang="ko-KR" sz="3600" b="1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ko-KR" sz="3600" b="1" spc="-15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PROBLEM</a:t>
            </a:r>
            <a:r>
              <a:rPr lang="en-US" altLang="ko-KR" sz="3600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  <a:endParaRPr lang="ko-KR" altLang="en-US" sz="3600" spc="-150"/>
          </a:p>
        </p:txBody>
      </p:sp>
      <p:pic>
        <p:nvPicPr>
          <p:cNvPr id="11" name="그림 10" descr="롯백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5663" y="1700808"/>
            <a:ext cx="5358625" cy="4248472"/>
          </a:xfrm>
          <a:prstGeom prst="rect">
            <a:avLst/>
          </a:prstGeom>
        </p:spPr>
      </p:pic>
      <p:pic>
        <p:nvPicPr>
          <p:cNvPr id="12" name="그림 11" descr="명동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680" y="1844824"/>
            <a:ext cx="5610200" cy="37377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11560" y="3212976"/>
            <a:ext cx="7848872" cy="1440160"/>
          </a:xfrm>
          <a:prstGeom prst="rect">
            <a:avLst/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W</a:t>
            </a:r>
            <a:r>
              <a:rPr lang="en-US" altLang="ko-KR" sz="3600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HAT</a:t>
            </a:r>
            <a:r>
              <a:rPr lang="en-US" altLang="ko-KR" sz="3600" b="1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</a:t>
            </a:r>
            <a:r>
              <a:rPr lang="en-US" altLang="ko-KR" sz="3600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altLang="ko-KR" sz="3600" b="1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 T</a:t>
            </a:r>
            <a:r>
              <a:rPr lang="en-US" altLang="ko-KR" sz="3600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HE</a:t>
            </a:r>
            <a:r>
              <a:rPr lang="en-US" altLang="ko-KR" sz="3600" b="1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ko-KR" sz="3600" b="1" spc="-15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PROBLEM</a:t>
            </a:r>
            <a:r>
              <a:rPr lang="en-US" altLang="ko-KR" sz="3600" spc="-150" smtClean="0"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  <a:endParaRPr lang="ko-KR" altLang="en-US" sz="3600" spc="-1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2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3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다리꼴 2"/>
          <p:cNvSpPr/>
          <p:nvPr/>
        </p:nvSpPr>
        <p:spPr>
          <a:xfrm>
            <a:off x="16445" y="2736749"/>
            <a:ext cx="9118029" cy="4029075"/>
          </a:xfrm>
          <a:prstGeom prst="trapezoid">
            <a:avLst>
              <a:gd name="adj" fmla="val 20159"/>
            </a:avLst>
          </a:prstGeom>
          <a:gradFill>
            <a:gsLst>
              <a:gs pos="0">
                <a:schemeClr val="accent1">
                  <a:tint val="66000"/>
                  <a:satMod val="160000"/>
                  <a:alpha val="50000"/>
                </a:schemeClr>
              </a:gs>
              <a:gs pos="50000">
                <a:schemeClr val="accent1">
                  <a:tint val="44500"/>
                  <a:satMod val="160000"/>
                  <a:alpha val="40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76833" y="1412776"/>
            <a:ext cx="7984182" cy="1562099"/>
            <a:chOff x="576833" y="1571626"/>
            <a:chExt cx="7984182" cy="1562099"/>
          </a:xfrm>
        </p:grpSpPr>
        <p:pic>
          <p:nvPicPr>
            <p:cNvPr id="5" name="Picture 2" descr="C:\Documents and Settings\MYHOME\바탕 화면\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6833" y="1571626"/>
              <a:ext cx="7984182" cy="1562099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>
            <a:xfrm>
              <a:off x="1289409" y="1795892"/>
              <a:ext cx="6564618" cy="95923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ko-KR" altLang="en-US" sz="2400" b="1" spc="-150" dirty="0" smtClean="0">
                  <a:ln w="12700">
                    <a:noFill/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오프라인 쇼핑의 단점을 보완해 준 온라인 쇼핑</a:t>
              </a:r>
              <a:r>
                <a:rPr lang="en-US" altLang="ko-KR" sz="2400" b="1" spc="-150" dirty="0" smtClean="0">
                  <a:ln w="12700">
                    <a:noFill/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!</a:t>
              </a:r>
            </a:p>
            <a:p>
              <a:pPr algn="ctr">
                <a:spcBef>
                  <a:spcPts val="1000"/>
                </a:spcBef>
              </a:pPr>
              <a:r>
                <a:rPr lang="ko-KR" altLang="en-US" sz="2400" b="1" spc="-150" dirty="0" smtClean="0">
                  <a:ln w="12700"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하지만 이 온라인 쇼핑에도 많은 문제점들이 있다</a:t>
              </a:r>
              <a:r>
                <a:rPr lang="en-US" altLang="ko-KR" sz="2400" b="1" spc="-150" dirty="0" smtClean="0">
                  <a:ln w="12700"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!</a:t>
              </a:r>
              <a:endParaRPr lang="ko-KR" altLang="en-US" sz="2400" b="1" spc="-150" dirty="0">
                <a:ln w="1270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993715" y="3068960"/>
            <a:ext cx="7182877" cy="3681933"/>
            <a:chOff x="970473" y="3068960"/>
            <a:chExt cx="7182877" cy="3681933"/>
          </a:xfrm>
        </p:grpSpPr>
        <p:cxnSp>
          <p:nvCxnSpPr>
            <p:cNvPr id="45" name="직선 연결선 44"/>
            <p:cNvCxnSpPr/>
            <p:nvPr/>
          </p:nvCxnSpPr>
          <p:spPr>
            <a:xfrm rot="5400000">
              <a:off x="4104755" y="5170735"/>
              <a:ext cx="925785" cy="10344"/>
            </a:xfrm>
            <a:prstGeom prst="line">
              <a:avLst/>
            </a:prstGeom>
            <a:ln>
              <a:solidFill>
                <a:srgbClr val="00FF00"/>
              </a:solidFill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79" idx="3"/>
              <a:endCxn id="73" idx="0"/>
            </p:cNvCxnSpPr>
            <p:nvPr/>
          </p:nvCxnSpPr>
          <p:spPr>
            <a:xfrm>
              <a:off x="5248444" y="4135494"/>
              <a:ext cx="1452974" cy="13289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5329064" y="3705225"/>
              <a:ext cx="1567036" cy="468263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69" idx="0"/>
              <a:endCxn id="79" idx="1"/>
            </p:cNvCxnSpPr>
            <p:nvPr/>
          </p:nvCxnSpPr>
          <p:spPr>
            <a:xfrm flipV="1">
              <a:off x="2463915" y="4135494"/>
              <a:ext cx="1392801" cy="1310891"/>
            </a:xfrm>
            <a:prstGeom prst="line">
              <a:avLst/>
            </a:prstGeom>
            <a:ln>
              <a:solidFill>
                <a:srgbClr val="6600CC"/>
              </a:solidFill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63" idx="3"/>
            </p:cNvCxnSpPr>
            <p:nvPr/>
          </p:nvCxnSpPr>
          <p:spPr>
            <a:xfrm>
              <a:off x="2224560" y="3711863"/>
              <a:ext cx="1555352" cy="437217"/>
            </a:xfrm>
            <a:prstGeom prst="line">
              <a:avLst/>
            </a:prstGeom>
            <a:ln>
              <a:solidFill>
                <a:srgbClr val="6600CC"/>
              </a:solidFill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2" name="그룹 20"/>
            <p:cNvGrpSpPr/>
            <p:nvPr/>
          </p:nvGrpSpPr>
          <p:grpSpPr>
            <a:xfrm>
              <a:off x="3483061" y="3068960"/>
              <a:ext cx="2160000" cy="2160000"/>
              <a:chOff x="3501645" y="3667124"/>
              <a:chExt cx="2160000" cy="2160000"/>
            </a:xfrm>
          </p:grpSpPr>
          <p:sp>
            <p:nvSpPr>
              <p:cNvPr id="76" name="AutoShape 341"/>
              <p:cNvSpPr>
                <a:spLocks noChangeArrowheads="1"/>
              </p:cNvSpPr>
              <p:nvPr/>
            </p:nvSpPr>
            <p:spPr bwMode="auto">
              <a:xfrm>
                <a:off x="3647944" y="3803898"/>
                <a:ext cx="1847981" cy="1930152"/>
              </a:xfrm>
              <a:custGeom>
                <a:avLst/>
                <a:gdLst>
                  <a:gd name="G0" fmla="+- 2300 0 0"/>
                  <a:gd name="G1" fmla="+- 21600 0 2300"/>
                  <a:gd name="G2" fmla="+- 21600 0 23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00" y="10800"/>
                    </a:moveTo>
                    <a:cubicBezTo>
                      <a:pt x="2300" y="15494"/>
                      <a:pt x="6106" y="19300"/>
                      <a:pt x="10800" y="19300"/>
                    </a:cubicBezTo>
                    <a:cubicBezTo>
                      <a:pt x="15494" y="19300"/>
                      <a:pt x="19300" y="15494"/>
                      <a:pt x="19300" y="10800"/>
                    </a:cubicBezTo>
                    <a:cubicBezTo>
                      <a:pt x="19300" y="6106"/>
                      <a:pt x="15494" y="2300"/>
                      <a:pt x="10800" y="2300"/>
                    </a:cubicBezTo>
                    <a:cubicBezTo>
                      <a:pt x="6106" y="2300"/>
                      <a:pt x="2300" y="6106"/>
                      <a:pt x="2300" y="10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46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77" name="그룹 19"/>
              <p:cNvGrpSpPr/>
              <p:nvPr/>
            </p:nvGrpSpPr>
            <p:grpSpPr>
              <a:xfrm>
                <a:off x="3501645" y="3667124"/>
                <a:ext cx="2160000" cy="2160000"/>
                <a:chOff x="3501645" y="3667124"/>
                <a:chExt cx="2160000" cy="2160000"/>
              </a:xfrm>
            </p:grpSpPr>
            <p:pic>
              <p:nvPicPr>
                <p:cNvPr id="78" name="Picture 17" descr="bullet-orange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501645" y="3667124"/>
                  <a:ext cx="2160000" cy="2160000"/>
                </a:xfrm>
                <a:prstGeom prst="rect">
                  <a:avLst/>
                </a:prstGeom>
                <a:noFill/>
              </p:spPr>
            </p:pic>
            <p:sp>
              <p:nvSpPr>
                <p:cNvPr id="79" name="직사각형 4"/>
                <p:cNvSpPr/>
                <p:nvPr/>
              </p:nvSpPr>
              <p:spPr>
                <a:xfrm>
                  <a:off x="3875300" y="4441270"/>
                  <a:ext cx="1391728" cy="584775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lstStyle/>
                <a:p>
                  <a:r>
                    <a:rPr lang="ko-KR" altLang="en-US" sz="3200" b="1" smtClean="0">
                      <a:ln w="17780" cmpd="sng">
                        <a:solidFill>
                          <a:srgbClr val="FFFFFF"/>
                        </a:solidFill>
                        <a:prstDash val="solid"/>
                        <a:miter lim="800000"/>
                      </a:ln>
                      <a:gradFill rotWithShape="1">
                        <a:gsLst>
                          <a:gs pos="0">
                            <a:srgbClr val="000000">
                              <a:tint val="92000"/>
                              <a:shade val="100000"/>
                              <a:satMod val="150000"/>
                            </a:srgbClr>
                          </a:gs>
                          <a:gs pos="49000">
                            <a:srgbClr val="000000">
                              <a:tint val="89000"/>
                              <a:shade val="90000"/>
                              <a:satMod val="150000"/>
                            </a:srgbClr>
                          </a:gs>
                          <a:gs pos="50000">
                            <a:srgbClr val="000000">
                              <a:tint val="100000"/>
                              <a:shade val="75000"/>
                              <a:satMod val="150000"/>
                            </a:srgbClr>
                          </a:gs>
                          <a:gs pos="95000">
                            <a:srgbClr val="000000">
                              <a:shade val="47000"/>
                              <a:satMod val="150000"/>
                            </a:srgbClr>
                          </a:gs>
                          <a:gs pos="100000">
                            <a:srgbClr val="000000">
                              <a:shade val="39000"/>
                              <a:satMod val="150000"/>
                            </a:srgbClr>
                          </a:gs>
                        </a:gsLst>
                        <a:lin ang="5400000"/>
                      </a:gradFill>
                      <a:effectLst>
                        <a:glow rad="63500">
                          <a:schemeClr val="accent6">
                            <a:satMod val="175000"/>
                            <a:alpha val="40000"/>
                          </a:schemeClr>
                        </a:glow>
                        <a:outerShdw blurRad="50800" algn="tl" rotWithShape="0">
                          <a:srgbClr val="000000"/>
                        </a:outerShdw>
                      </a:effectLst>
                      <a:latin typeface="HY견고딕" pitchFamily="18" charset="-127"/>
                      <a:ea typeface="HY견고딕" pitchFamily="18" charset="-127"/>
                    </a:rPr>
                    <a:t>문제점</a:t>
                  </a:r>
                  <a:endParaRPr lang="ko-KR" altLang="en-US" sz="3200" b="1" dirty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50800" algn="tl" rotWithShape="0">
                        <a:srgbClr val="000000"/>
                      </a:outerShdw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</p:grpSp>
        <p:grpSp>
          <p:nvGrpSpPr>
            <p:cNvPr id="53" name="그룹 43"/>
            <p:cNvGrpSpPr/>
            <p:nvPr/>
          </p:nvGrpSpPr>
          <p:grpSpPr>
            <a:xfrm>
              <a:off x="1740446" y="5085184"/>
              <a:ext cx="5645230" cy="1440160"/>
              <a:chOff x="1778546" y="5085184"/>
              <a:chExt cx="5645230" cy="1440160"/>
            </a:xfrm>
          </p:grpSpPr>
          <p:pic>
            <p:nvPicPr>
              <p:cNvPr id="74" name="Picture 348" descr="블릿_pu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778546" y="5085184"/>
                <a:ext cx="1468198" cy="1440000"/>
              </a:xfrm>
              <a:prstGeom prst="rect">
                <a:avLst/>
              </a:prstGeom>
              <a:noFill/>
            </p:spPr>
          </p:pic>
          <p:grpSp>
            <p:nvGrpSpPr>
              <p:cNvPr id="71" name="그룹 38"/>
              <p:cNvGrpSpPr/>
              <p:nvPr/>
            </p:nvGrpSpPr>
            <p:grpSpPr>
              <a:xfrm>
                <a:off x="5955010" y="5085344"/>
                <a:ext cx="1468766" cy="1440000"/>
                <a:chOff x="5551568" y="5085344"/>
                <a:chExt cx="1468766" cy="1440000"/>
              </a:xfrm>
            </p:grpSpPr>
            <p:pic>
              <p:nvPicPr>
                <p:cNvPr id="72" name="Picture 345" descr="블릿_r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551568" y="5085344"/>
                  <a:ext cx="1468766" cy="1440000"/>
                </a:xfrm>
                <a:prstGeom prst="rect">
                  <a:avLst/>
                </a:prstGeom>
                <a:noFill/>
              </p:spPr>
            </p:pic>
            <p:sp>
              <p:nvSpPr>
                <p:cNvPr id="73" name="직사각형 72"/>
                <p:cNvSpPr/>
                <p:nvPr/>
              </p:nvSpPr>
              <p:spPr>
                <a:xfrm>
                  <a:off x="5820550" y="5464434"/>
                  <a:ext cx="1031051" cy="430887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lstStyle/>
                <a:p>
                  <a:r>
                    <a:rPr lang="ko-KR" altLang="en-US" sz="2200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  <a:reflection blurRad="6350" stA="50000" endA="300" endPos="50000" dist="60007" dir="5400000" sy="-100000" algn="bl" rotWithShape="0"/>
                      </a:effectLst>
                      <a:latin typeface="HY견고딕" pitchFamily="18" charset="-127"/>
                      <a:ea typeface="HY견고딕" pitchFamily="18" charset="-127"/>
                    </a:rPr>
                    <a:t>불편함</a:t>
                  </a:r>
                  <a:endParaRPr lang="ko-KR" altLang="en-US" sz="2200" dirty="0">
                    <a:ln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0000" endA="300" endPos="50000" dist="60007" dir="5400000" sy="-100000" algn="bl" rotWithShape="0"/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</p:grpSp>
        <p:sp>
          <p:nvSpPr>
            <p:cNvPr id="69" name="직사각형 68"/>
            <p:cNvSpPr/>
            <p:nvPr/>
          </p:nvSpPr>
          <p:spPr>
            <a:xfrm>
              <a:off x="1948389" y="5446385"/>
              <a:ext cx="1031051" cy="43088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ko-KR" altLang="en-US" sz="2200" dirty="0" smtClean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0000" endA="300" endPos="50000" dist="60007" dir="5400000" sy="-100000" algn="bl" rotWithShape="0"/>
                  </a:effectLst>
                  <a:latin typeface="HY견고딕" pitchFamily="18" charset="-127"/>
                  <a:ea typeface="HY견고딕" pitchFamily="18" charset="-127"/>
                </a:rPr>
                <a:t>정확성</a:t>
              </a:r>
              <a:endParaRPr lang="ko-KR" altLang="en-US" sz="22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56" name="그룹 40"/>
            <p:cNvGrpSpPr/>
            <p:nvPr/>
          </p:nvGrpSpPr>
          <p:grpSpPr>
            <a:xfrm>
              <a:off x="3838172" y="5310893"/>
              <a:ext cx="1467656" cy="1440000"/>
              <a:chOff x="3838172" y="5661248"/>
              <a:chExt cx="1467656" cy="1440000"/>
            </a:xfrm>
          </p:grpSpPr>
          <p:pic>
            <p:nvPicPr>
              <p:cNvPr id="64" name="Picture 347" descr="블릿_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838172" y="5661248"/>
                <a:ext cx="1467656" cy="1440000"/>
              </a:xfrm>
              <a:prstGeom prst="rect">
                <a:avLst/>
              </a:prstGeom>
              <a:noFill/>
            </p:spPr>
          </p:pic>
          <p:sp>
            <p:nvSpPr>
              <p:cNvPr id="65" name="직사각형 9"/>
              <p:cNvSpPr/>
              <p:nvPr/>
            </p:nvSpPr>
            <p:spPr>
              <a:xfrm>
                <a:off x="4044702" y="6015955"/>
                <a:ext cx="1031051" cy="430887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/>
              <a:p>
                <a:r>
                  <a:rPr lang="ko-KR" altLang="en-US" sz="2200" dirty="0" smtClean="0">
                    <a:ln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0000" endA="300" endPos="50000" dist="60007" dir="5400000" sy="-100000" algn="bl" rotWithShape="0"/>
                    </a:effectLst>
                    <a:latin typeface="HY견고딕" pitchFamily="18" charset="-127"/>
                    <a:ea typeface="HY견고딕" pitchFamily="18" charset="-127"/>
                  </a:rPr>
                  <a:t>분산적</a:t>
                </a:r>
                <a:endParaRPr lang="ko-KR" altLang="en-US" sz="2200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0000" endA="300" endPos="50000" dist="60007" dir="5400000" sy="-100000" algn="bl" rotWithShape="0"/>
                  </a:effectLst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grpSp>
          <p:nvGrpSpPr>
            <p:cNvPr id="57" name="그룹 42"/>
            <p:cNvGrpSpPr/>
            <p:nvPr/>
          </p:nvGrpSpPr>
          <p:grpSpPr>
            <a:xfrm>
              <a:off x="970473" y="3140968"/>
              <a:ext cx="7182877" cy="1440000"/>
              <a:chOff x="730097" y="3140968"/>
              <a:chExt cx="7182877" cy="1440000"/>
            </a:xfrm>
          </p:grpSpPr>
          <p:grpSp>
            <p:nvGrpSpPr>
              <p:cNvPr id="58" name="그룹 27"/>
              <p:cNvGrpSpPr/>
              <p:nvPr/>
            </p:nvGrpSpPr>
            <p:grpSpPr>
              <a:xfrm>
                <a:off x="730097" y="3140968"/>
                <a:ext cx="1468198" cy="1440000"/>
                <a:chOff x="1045814" y="3534172"/>
                <a:chExt cx="1468198" cy="1440000"/>
              </a:xfrm>
            </p:grpSpPr>
            <p:pic>
              <p:nvPicPr>
                <p:cNvPr id="62" name="Picture 348" descr="블릿_pu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045814" y="3534172"/>
                  <a:ext cx="1468198" cy="1440000"/>
                </a:xfrm>
                <a:prstGeom prst="rect">
                  <a:avLst/>
                </a:prstGeom>
                <a:noFill/>
              </p:spPr>
            </p:pic>
            <p:sp>
              <p:nvSpPr>
                <p:cNvPr id="63" name="직사각형 62"/>
                <p:cNvSpPr/>
                <p:nvPr/>
              </p:nvSpPr>
              <p:spPr>
                <a:xfrm>
                  <a:off x="1268850" y="3889623"/>
                  <a:ext cx="1031051" cy="430887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lstStyle/>
                <a:p>
                  <a:r>
                    <a:rPr lang="ko-KR" altLang="en-US" sz="2200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  <a:reflection blurRad="6350" stA="50000" endA="300" endPos="50000" dist="60007" dir="5400000" sy="-100000" algn="bl" rotWithShape="0"/>
                      </a:effectLst>
                      <a:latin typeface="HY견고딕" pitchFamily="18" charset="-127"/>
                      <a:ea typeface="HY견고딕" pitchFamily="18" charset="-127"/>
                    </a:rPr>
                    <a:t>개인적</a:t>
                  </a:r>
                  <a:endParaRPr lang="ko-KR" altLang="en-US" sz="2200" dirty="0">
                    <a:ln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0000" endA="300" endPos="50000" dist="60007" dir="5400000" sy="-100000" algn="bl" rotWithShape="0"/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59" name="그룹 33"/>
              <p:cNvGrpSpPr/>
              <p:nvPr/>
            </p:nvGrpSpPr>
            <p:grpSpPr>
              <a:xfrm>
                <a:off x="6444208" y="3140968"/>
                <a:ext cx="1468766" cy="1440000"/>
                <a:chOff x="6518422" y="3318148"/>
                <a:chExt cx="1468766" cy="1440000"/>
              </a:xfrm>
            </p:grpSpPr>
            <p:pic>
              <p:nvPicPr>
                <p:cNvPr id="60" name="Picture 345" descr="블릿_r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518422" y="3318148"/>
                  <a:ext cx="1468766" cy="1440000"/>
                </a:xfrm>
                <a:prstGeom prst="rect">
                  <a:avLst/>
                </a:prstGeom>
                <a:noFill/>
              </p:spPr>
            </p:pic>
            <p:sp>
              <p:nvSpPr>
                <p:cNvPr id="61" name="직사각형 10"/>
                <p:cNvSpPr/>
                <p:nvPr/>
              </p:nvSpPr>
              <p:spPr>
                <a:xfrm>
                  <a:off x="6737573" y="3645024"/>
                  <a:ext cx="1031051" cy="430887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lstStyle/>
                <a:p>
                  <a:r>
                    <a:rPr lang="ko-KR" altLang="en-US" sz="2200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  <a:reflection blurRad="6350" stA="50000" endA="300" endPos="50000" dist="60007" dir="5400000" sy="-100000" algn="bl" rotWithShape="0"/>
                      </a:effectLst>
                      <a:latin typeface="HY견고딕" pitchFamily="18" charset="-127"/>
                      <a:ea typeface="HY견고딕" pitchFamily="18" charset="-127"/>
                    </a:rPr>
                    <a:t>비효율</a:t>
                  </a:r>
                  <a:endParaRPr lang="ko-KR" altLang="en-US" sz="2200" dirty="0">
                    <a:ln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0000" endA="300" endPos="50000" dist="60007" dir="5400000" sy="-100000" algn="bl" rotWithShape="0"/>
                    </a:effectLst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</p:grpSp>
      </p:grpSp>
      <p:sp>
        <p:nvSpPr>
          <p:cNvPr id="34" name="제목 33"/>
          <p:cNvSpPr>
            <a:spLocks noGrp="1"/>
          </p:cNvSpPr>
          <p:nvPr>
            <p:ph type="title"/>
          </p:nvPr>
        </p:nvSpPr>
        <p:spPr>
          <a:xfrm>
            <a:off x="230832" y="260648"/>
            <a:ext cx="8229600" cy="885872"/>
          </a:xfrm>
        </p:spPr>
        <p:txBody>
          <a:bodyPr/>
          <a:lstStyle/>
          <a:p>
            <a:r>
              <a:rPr lang="en-US" altLang="ko-KR" spc="-15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Problem</a:t>
            </a:r>
            <a:endParaRPr lang="ko-KR" altLang="en-US" spc="-1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>
            <a:stCxn id="59" idx="0"/>
            <a:endCxn id="61" idx="1"/>
          </p:cNvCxnSpPr>
          <p:nvPr/>
        </p:nvCxnSpPr>
        <p:spPr>
          <a:xfrm flipV="1">
            <a:off x="1425558" y="2171280"/>
            <a:ext cx="1230398" cy="138403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59" idx="3"/>
          </p:cNvCxnSpPr>
          <p:nvPr/>
        </p:nvCxnSpPr>
        <p:spPr>
          <a:xfrm>
            <a:off x="2133444" y="3847702"/>
            <a:ext cx="1311473" cy="13346"/>
          </a:xfrm>
          <a:prstGeom prst="line">
            <a:avLst/>
          </a:prstGeom>
          <a:ln>
            <a:solidFill>
              <a:srgbClr val="6600CC"/>
            </a:solidFill>
            <a:prstDash val="sysDot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양쪽 모서리가 잘린 사각형 16"/>
          <p:cNvSpPr/>
          <p:nvPr/>
        </p:nvSpPr>
        <p:spPr>
          <a:xfrm rot="16200000">
            <a:off x="2250304" y="-855884"/>
            <a:ext cx="5381627" cy="9486900"/>
          </a:xfrm>
          <a:prstGeom prst="snip2SameRect">
            <a:avLst>
              <a:gd name="adj1" fmla="val 36809"/>
              <a:gd name="adj2" fmla="val 0"/>
            </a:avLst>
          </a:prstGeom>
          <a:gradFill flip="none" rotWithShape="0">
            <a:gsLst>
              <a:gs pos="0">
                <a:srgbClr val="99CCFF">
                  <a:alpha val="40000"/>
                </a:srgbClr>
              </a:gs>
              <a:gs pos="50000">
                <a:srgbClr val="6699FF">
                  <a:alpha val="29804"/>
                </a:srgbClr>
              </a:gs>
              <a:gs pos="100000">
                <a:srgbClr val="CCECFF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2436805" y="1628960"/>
            <a:ext cx="1468766" cy="1440000"/>
            <a:chOff x="2555776" y="1700808"/>
            <a:chExt cx="1468766" cy="1440000"/>
          </a:xfrm>
        </p:grpSpPr>
        <p:pic>
          <p:nvPicPr>
            <p:cNvPr id="60" name="Picture 345" descr="블릿_r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55776" y="1700808"/>
              <a:ext cx="1468766" cy="1440000"/>
            </a:xfrm>
            <a:prstGeom prst="rect">
              <a:avLst/>
            </a:prstGeom>
            <a:noFill/>
          </p:spPr>
        </p:pic>
        <p:sp>
          <p:nvSpPr>
            <p:cNvPr id="61" name="직사각형 60"/>
            <p:cNvSpPr/>
            <p:nvPr/>
          </p:nvSpPr>
          <p:spPr>
            <a:xfrm>
              <a:off x="2774927" y="2027684"/>
              <a:ext cx="1031051" cy="43088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ko-KR" altLang="en-US" sz="2200" b="1" dirty="0" smtClean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소비자</a:t>
              </a:r>
              <a:endParaRPr lang="ko-KR" altLang="en-US" sz="22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2437089" y="3285144"/>
            <a:ext cx="1468198" cy="1440000"/>
            <a:chOff x="2599746" y="3284984"/>
            <a:chExt cx="1468198" cy="1440000"/>
          </a:xfrm>
        </p:grpSpPr>
        <p:pic>
          <p:nvPicPr>
            <p:cNvPr id="64" name="Picture 348" descr="블릿_pu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99746" y="3284984"/>
              <a:ext cx="1468198" cy="1440000"/>
            </a:xfrm>
            <a:prstGeom prst="rect">
              <a:avLst/>
            </a:prstGeom>
            <a:noFill/>
          </p:spPr>
        </p:pic>
        <p:sp>
          <p:nvSpPr>
            <p:cNvPr id="65" name="직사각형 64"/>
            <p:cNvSpPr/>
            <p:nvPr/>
          </p:nvSpPr>
          <p:spPr>
            <a:xfrm>
              <a:off x="2822782" y="3614935"/>
              <a:ext cx="1031051" cy="43088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ko-KR" altLang="en-US" sz="2200" b="1" dirty="0" smtClean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판매자</a:t>
              </a:r>
              <a:endParaRPr lang="ko-KR" altLang="en-US" sz="22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cxnSp>
        <p:nvCxnSpPr>
          <p:cNvPr id="69" name="직선 연결선 68"/>
          <p:cNvCxnSpPr>
            <a:stCxn id="59" idx="2"/>
            <a:endCxn id="63" idx="1"/>
          </p:cNvCxnSpPr>
          <p:nvPr/>
        </p:nvCxnSpPr>
        <p:spPr>
          <a:xfrm>
            <a:off x="1425558" y="4140089"/>
            <a:ext cx="1241574" cy="1321691"/>
          </a:xfrm>
          <a:prstGeom prst="line">
            <a:avLst/>
          </a:prstGeom>
          <a:ln>
            <a:solidFill>
              <a:srgbClr val="00FF00"/>
            </a:solidFill>
            <a:prstDash val="sysDot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348813" y="2781168"/>
            <a:ext cx="2160000" cy="2160000"/>
            <a:chOff x="-180288" y="2781168"/>
            <a:chExt cx="2160000" cy="2160000"/>
          </a:xfrm>
        </p:grpSpPr>
        <p:pic>
          <p:nvPicPr>
            <p:cNvPr id="58" name="Picture 17" descr="bullet-orange"/>
            <p:cNvPicPr preferRelativeResize="0"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80288" y="2781168"/>
              <a:ext cx="2160000" cy="2160000"/>
            </a:xfrm>
            <a:prstGeom prst="rect">
              <a:avLst/>
            </a:prstGeom>
            <a:noFill/>
          </p:spPr>
        </p:pic>
        <p:sp>
          <p:nvSpPr>
            <p:cNvPr id="59" name="직사각형 4"/>
            <p:cNvSpPr/>
            <p:nvPr/>
          </p:nvSpPr>
          <p:spPr>
            <a:xfrm>
              <a:off x="188571" y="3555314"/>
              <a:ext cx="1415772" cy="584775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ko-KR" altLang="en-US" sz="32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50800" algn="tl" rotWithShape="0">
                      <a:srgbClr val="000000"/>
                    </a:outerShdw>
                  </a:effectLst>
                  <a:latin typeface="+mn-ea"/>
                </a:rPr>
                <a:t>문제점</a:t>
              </a:r>
              <a:endParaRPr lang="ko-KR" altLang="en-US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  <a:latin typeface="+mn-ea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2437360" y="4941328"/>
            <a:ext cx="1467656" cy="1440000"/>
            <a:chOff x="2627784" y="5013176"/>
            <a:chExt cx="1467656" cy="1440000"/>
          </a:xfrm>
        </p:grpSpPr>
        <p:pic>
          <p:nvPicPr>
            <p:cNvPr id="62" name="Picture 347" descr="블릿_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27784" y="5013176"/>
              <a:ext cx="1467656" cy="1440000"/>
            </a:xfrm>
            <a:prstGeom prst="rect">
              <a:avLst/>
            </a:prstGeom>
            <a:noFill/>
          </p:spPr>
        </p:pic>
        <p:sp>
          <p:nvSpPr>
            <p:cNvPr id="63" name="직사각형 62"/>
            <p:cNvSpPr/>
            <p:nvPr/>
          </p:nvSpPr>
          <p:spPr>
            <a:xfrm>
              <a:off x="2857556" y="5318184"/>
              <a:ext cx="1031051" cy="43088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ko-KR" altLang="en-US" sz="2200" b="1" dirty="0" smtClean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시스템</a:t>
              </a:r>
              <a:endParaRPr lang="ko-KR" altLang="en-US" sz="22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pic>
        <p:nvPicPr>
          <p:cNvPr id="79" name="Picture 50" descr="Untitled-1-cop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03909" y="1988840"/>
            <a:ext cx="793750" cy="595313"/>
          </a:xfrm>
          <a:prstGeom prst="rect">
            <a:avLst/>
          </a:prstGeom>
          <a:noFill/>
        </p:spPr>
      </p:pic>
      <p:pic>
        <p:nvPicPr>
          <p:cNvPr id="80" name="Picture 50" descr="Untitled-1-cop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03909" y="3645024"/>
            <a:ext cx="793750" cy="595313"/>
          </a:xfrm>
          <a:prstGeom prst="rect">
            <a:avLst/>
          </a:prstGeom>
          <a:noFill/>
        </p:spPr>
      </p:pic>
      <p:pic>
        <p:nvPicPr>
          <p:cNvPr id="81" name="Picture 50" descr="Untitled-1-cop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03909" y="5301208"/>
            <a:ext cx="793750" cy="595313"/>
          </a:xfrm>
          <a:prstGeom prst="rect">
            <a:avLst/>
          </a:prstGeom>
          <a:noFill/>
        </p:spPr>
      </p:pic>
      <p:grpSp>
        <p:nvGrpSpPr>
          <p:cNvPr id="100" name="그룹 99"/>
          <p:cNvGrpSpPr/>
          <p:nvPr/>
        </p:nvGrpSpPr>
        <p:grpSpPr>
          <a:xfrm>
            <a:off x="4841675" y="1483617"/>
            <a:ext cx="3279775" cy="1657351"/>
            <a:chOff x="4644008" y="1483617"/>
            <a:chExt cx="3279775" cy="1657351"/>
          </a:xfrm>
        </p:grpSpPr>
        <p:pic>
          <p:nvPicPr>
            <p:cNvPr id="93" name="Picture 27" descr="2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4763071" y="1555055"/>
              <a:ext cx="3086100" cy="1585913"/>
            </a:xfrm>
            <a:prstGeom prst="rect">
              <a:avLst/>
            </a:prstGeom>
            <a:noFill/>
          </p:spPr>
        </p:pic>
        <p:pic>
          <p:nvPicPr>
            <p:cNvPr id="94" name="Picture 28" descr="3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4644008" y="1483617"/>
              <a:ext cx="3279775" cy="549275"/>
            </a:xfrm>
            <a:prstGeom prst="rect">
              <a:avLst/>
            </a:prstGeom>
            <a:noFill/>
          </p:spPr>
        </p:pic>
        <p:sp>
          <p:nvSpPr>
            <p:cNvPr id="95" name="직사각형 94"/>
            <p:cNvSpPr/>
            <p:nvPr/>
          </p:nvSpPr>
          <p:spPr>
            <a:xfrm>
              <a:off x="5304390" y="1844807"/>
              <a:ext cx="2358338" cy="1128514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ko-KR" altLang="en-US" b="1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수많은 온라인 쇼핑몰</a:t>
              </a:r>
              <a:endParaRPr lang="en-US" altLang="ko-KR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>
                <a:spcBef>
                  <a:spcPts val="800"/>
                </a:spcBef>
              </a:pPr>
              <a:r>
                <a:rPr lang="ko-KR" altLang="en-US" b="1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고객지원센터의 불편함</a:t>
              </a:r>
              <a:endParaRPr lang="en-US" altLang="ko-KR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>
                <a:spcBef>
                  <a:spcPts val="800"/>
                </a:spcBef>
              </a:pPr>
              <a:r>
                <a:rPr lang="ko-KR" altLang="en-US" b="1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상품정보파악의 어려움</a:t>
              </a:r>
            </a:p>
          </p:txBody>
        </p:sp>
        <p:pic>
          <p:nvPicPr>
            <p:cNvPr id="96" name="Picture 35" descr="bullet"/>
            <p:cNvPicPr>
              <a:picLocks noChangeAspect="1" noChangeArrowheads="1"/>
            </p:cNvPicPr>
            <p:nvPr/>
          </p:nvPicPr>
          <p:blipFill>
            <a:blip r:embed="rId9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5136115" y="1988840"/>
              <a:ext cx="158750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  <p:pic>
          <p:nvPicPr>
            <p:cNvPr id="97" name="Picture 35" descr="bullet"/>
            <p:cNvPicPr>
              <a:picLocks noChangeAspect="1" noChangeArrowheads="1"/>
            </p:cNvPicPr>
            <p:nvPr/>
          </p:nvPicPr>
          <p:blipFill>
            <a:blip r:embed="rId9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5136115" y="2694186"/>
              <a:ext cx="158750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  <p:pic>
          <p:nvPicPr>
            <p:cNvPr id="99" name="Picture 35" descr="bullet"/>
            <p:cNvPicPr>
              <a:picLocks noChangeAspect="1" noChangeArrowheads="1"/>
            </p:cNvPicPr>
            <p:nvPr/>
          </p:nvPicPr>
          <p:blipFill>
            <a:blip r:embed="rId9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5148064" y="2341513"/>
              <a:ext cx="158750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</p:grpSp>
      <p:grpSp>
        <p:nvGrpSpPr>
          <p:cNvPr id="101" name="그룹 100"/>
          <p:cNvGrpSpPr/>
          <p:nvPr/>
        </p:nvGrpSpPr>
        <p:grpSpPr>
          <a:xfrm>
            <a:off x="4841675" y="3175805"/>
            <a:ext cx="3279775" cy="1657351"/>
            <a:chOff x="4644008" y="1483617"/>
            <a:chExt cx="3279775" cy="1657351"/>
          </a:xfrm>
        </p:grpSpPr>
        <p:pic>
          <p:nvPicPr>
            <p:cNvPr id="102" name="Picture 27" descr="2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4763071" y="1555055"/>
              <a:ext cx="3086100" cy="1585913"/>
            </a:xfrm>
            <a:prstGeom prst="rect">
              <a:avLst/>
            </a:prstGeom>
            <a:noFill/>
          </p:spPr>
        </p:pic>
        <p:pic>
          <p:nvPicPr>
            <p:cNvPr id="103" name="Picture 28" descr="3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4644008" y="1483617"/>
              <a:ext cx="3279775" cy="549275"/>
            </a:xfrm>
            <a:prstGeom prst="rect">
              <a:avLst/>
            </a:prstGeom>
            <a:noFill/>
          </p:spPr>
        </p:pic>
        <p:sp>
          <p:nvSpPr>
            <p:cNvPr id="104" name="직사각형 103"/>
            <p:cNvSpPr/>
            <p:nvPr/>
          </p:nvSpPr>
          <p:spPr>
            <a:xfrm>
              <a:off x="5304390" y="2015552"/>
              <a:ext cx="2204450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ko-KR" altLang="en-US" b="1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쇼핑몰 </a:t>
              </a:r>
              <a:r>
                <a:rPr lang="ko-KR" altLang="en-US" b="1" spc="-15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창업의 </a:t>
              </a:r>
              <a:r>
                <a:rPr lang="ko-KR" altLang="en-US" b="1" spc="-15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어려움</a:t>
              </a:r>
              <a:endParaRPr lang="en-US" altLang="ko-KR" b="1" spc="-15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107" name="Picture 35" descr="bullet"/>
            <p:cNvPicPr>
              <a:picLocks noChangeAspect="1" noChangeArrowheads="1"/>
            </p:cNvPicPr>
            <p:nvPr/>
          </p:nvPicPr>
          <p:blipFill>
            <a:blip r:embed="rId9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5148064" y="2132667"/>
              <a:ext cx="158750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</p:grpSp>
      <p:grpSp>
        <p:nvGrpSpPr>
          <p:cNvPr id="108" name="그룹 107"/>
          <p:cNvGrpSpPr/>
          <p:nvPr/>
        </p:nvGrpSpPr>
        <p:grpSpPr>
          <a:xfrm>
            <a:off x="4841675" y="4867993"/>
            <a:ext cx="3279775" cy="1657351"/>
            <a:chOff x="4644008" y="1483617"/>
            <a:chExt cx="3279775" cy="1657351"/>
          </a:xfrm>
        </p:grpSpPr>
        <p:pic>
          <p:nvPicPr>
            <p:cNvPr id="109" name="Picture 27" descr="2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4763071" y="1555055"/>
              <a:ext cx="3086100" cy="1585913"/>
            </a:xfrm>
            <a:prstGeom prst="rect">
              <a:avLst/>
            </a:prstGeom>
            <a:noFill/>
          </p:spPr>
        </p:pic>
        <p:pic>
          <p:nvPicPr>
            <p:cNvPr id="110" name="Picture 28" descr="3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4644008" y="1483617"/>
              <a:ext cx="3279775" cy="549275"/>
            </a:xfrm>
            <a:prstGeom prst="rect">
              <a:avLst/>
            </a:prstGeom>
            <a:noFill/>
          </p:spPr>
        </p:pic>
        <p:sp>
          <p:nvSpPr>
            <p:cNvPr id="111" name="직사각형 110"/>
            <p:cNvSpPr/>
            <p:nvPr/>
          </p:nvSpPr>
          <p:spPr>
            <a:xfrm>
              <a:off x="5304390" y="1844807"/>
              <a:ext cx="1935145" cy="1128514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ko-KR" altLang="en-US" b="1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개인적인 쇼핑</a:t>
              </a:r>
              <a:endParaRPr lang="en-US" altLang="ko-KR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>
                <a:spcBef>
                  <a:spcPts val="800"/>
                </a:spcBef>
              </a:pPr>
              <a:r>
                <a:rPr lang="ko-KR" altLang="en-US" b="1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검색의 비효율성</a:t>
              </a:r>
              <a:endParaRPr lang="en-US" altLang="ko-KR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>
                <a:spcBef>
                  <a:spcPts val="800"/>
                </a:spcBef>
              </a:pPr>
              <a:r>
                <a:rPr lang="ko-KR" altLang="en-US" b="1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공동구매의 어려움</a:t>
              </a:r>
            </a:p>
          </p:txBody>
        </p:sp>
        <p:pic>
          <p:nvPicPr>
            <p:cNvPr id="112" name="Picture 35" descr="bullet"/>
            <p:cNvPicPr>
              <a:picLocks noChangeAspect="1" noChangeArrowheads="1"/>
            </p:cNvPicPr>
            <p:nvPr/>
          </p:nvPicPr>
          <p:blipFill>
            <a:blip r:embed="rId9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5136115" y="1988840"/>
              <a:ext cx="158750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  <p:pic>
          <p:nvPicPr>
            <p:cNvPr id="113" name="Picture 35" descr="bullet"/>
            <p:cNvPicPr>
              <a:picLocks noChangeAspect="1" noChangeArrowheads="1"/>
            </p:cNvPicPr>
            <p:nvPr/>
          </p:nvPicPr>
          <p:blipFill>
            <a:blip r:embed="rId9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5136115" y="2694186"/>
              <a:ext cx="158750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  <p:pic>
          <p:nvPicPr>
            <p:cNvPr id="114" name="Picture 35" descr="bullet"/>
            <p:cNvPicPr>
              <a:picLocks noChangeAspect="1" noChangeArrowheads="1"/>
            </p:cNvPicPr>
            <p:nvPr/>
          </p:nvPicPr>
          <p:blipFill>
            <a:blip r:embed="rId9" cstate="screen">
              <a:lum bright="12000"/>
            </a:blip>
            <a:srcRect/>
            <a:stretch>
              <a:fillRect/>
            </a:stretch>
          </p:blipFill>
          <p:spPr bwMode="auto">
            <a:xfrm>
              <a:off x="5148064" y="2341513"/>
              <a:ext cx="158750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000066"/>
              </a:outerShdw>
            </a:effectLst>
          </p:spPr>
        </p:pic>
      </p:grpSp>
      <p:sp>
        <p:nvSpPr>
          <p:cNvPr id="44" name="제목 33"/>
          <p:cNvSpPr>
            <a:spLocks noGrp="1"/>
          </p:cNvSpPr>
          <p:nvPr>
            <p:ph type="title"/>
          </p:nvPr>
        </p:nvSpPr>
        <p:spPr>
          <a:xfrm>
            <a:off x="230832" y="260648"/>
            <a:ext cx="8229600" cy="885872"/>
          </a:xfrm>
        </p:spPr>
        <p:txBody>
          <a:bodyPr/>
          <a:lstStyle/>
          <a:p>
            <a:r>
              <a:rPr lang="en-US" altLang="ko-KR" spc="-15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Problem</a:t>
            </a:r>
            <a:endParaRPr lang="ko-KR" altLang="en-US" spc="-1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508104" y="4077072"/>
            <a:ext cx="2262158" cy="369332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>
              <a:spcBef>
                <a:spcPts val="800"/>
              </a:spcBef>
            </a:pPr>
            <a:r>
              <a:rPr lang="ko-KR" altLang="en-US" b="1" spc="-15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관리 및 마케팅 어려움</a:t>
            </a:r>
            <a:endParaRPr lang="en-US" altLang="ko-KR" b="1" spc="-15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46" name="Picture 35" descr="bullet"/>
          <p:cNvPicPr>
            <a:picLocks noChangeAspect="1" noChangeArrowheads="1"/>
          </p:cNvPicPr>
          <p:nvPr/>
        </p:nvPicPr>
        <p:blipFill>
          <a:blip r:embed="rId9" cstate="screen">
            <a:lum bright="12000"/>
          </a:blip>
          <a:srcRect/>
          <a:stretch>
            <a:fillRect/>
          </a:stretch>
        </p:blipFill>
        <p:spPr bwMode="auto">
          <a:xfrm>
            <a:off x="5351778" y="4194187"/>
            <a:ext cx="15875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rgbClr val="000066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"/>
          <p:cNvGrpSpPr/>
          <p:nvPr/>
        </p:nvGrpSpPr>
        <p:grpSpPr>
          <a:xfrm>
            <a:off x="349533" y="1700808"/>
            <a:ext cx="4634807" cy="523220"/>
            <a:chOff x="618890" y="1142984"/>
            <a:chExt cx="4634807" cy="523220"/>
          </a:xfrm>
        </p:grpSpPr>
        <p:sp>
          <p:nvSpPr>
            <p:cNvPr id="4" name="직사각형 3"/>
            <p:cNvSpPr/>
            <p:nvPr/>
          </p:nvSpPr>
          <p:spPr>
            <a:xfrm>
              <a:off x="931680" y="1142984"/>
              <a:ext cx="43220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spc="-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SSN</a:t>
              </a:r>
              <a:r>
                <a:rPr lang="ko-KR" altLang="en-US" sz="2800" b="1" spc="-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을 통한 통합 쇼핑 시스템</a:t>
              </a:r>
              <a:endParaRPr lang="en-US" altLang="ko-KR" sz="28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pic>
          <p:nvPicPr>
            <p:cNvPr id="5" name="Picture 20" descr="ball_b"/>
            <p:cNvPicPr>
              <a:picLocks noChangeAspect="1" noChangeArrowheads="1"/>
            </p:cNvPicPr>
            <p:nvPr/>
          </p:nvPicPr>
          <p:blipFill>
            <a:blip r:embed="rId2" cstate="screen">
              <a:lum bright="-6000" contrast="6000"/>
            </a:blip>
            <a:srcRect/>
            <a:stretch>
              <a:fillRect/>
            </a:stretch>
          </p:blipFill>
          <p:spPr bwMode="auto">
            <a:xfrm>
              <a:off x="618890" y="1291061"/>
              <a:ext cx="313861" cy="308687"/>
            </a:xfrm>
            <a:prstGeom prst="rect">
              <a:avLst/>
            </a:prstGeom>
            <a:noFill/>
          </p:spPr>
        </p:pic>
      </p:grpSp>
      <p:grpSp>
        <p:nvGrpSpPr>
          <p:cNvPr id="6" name="그룹 5"/>
          <p:cNvGrpSpPr/>
          <p:nvPr/>
        </p:nvGrpSpPr>
        <p:grpSpPr>
          <a:xfrm>
            <a:off x="947896" y="4438805"/>
            <a:ext cx="7368519" cy="1510475"/>
            <a:chOff x="947896" y="3545793"/>
            <a:chExt cx="7368519" cy="1510475"/>
          </a:xfrm>
        </p:grpSpPr>
        <p:pic>
          <p:nvPicPr>
            <p:cNvPr id="7" name="Picture 65" descr="그림자_02"/>
            <p:cNvPicPr>
              <a:picLocks noChangeAspect="1" noChangeArrowheads="1"/>
            </p:cNvPicPr>
            <p:nvPr/>
          </p:nvPicPr>
          <p:blipFill>
            <a:blip r:embed="rId3" cstate="screen">
              <a:lum bright="36000"/>
            </a:blip>
            <a:srcRect l="351" r="1987"/>
            <a:stretch>
              <a:fillRect/>
            </a:stretch>
          </p:blipFill>
          <p:spPr bwMode="auto">
            <a:xfrm>
              <a:off x="947896" y="3545793"/>
              <a:ext cx="7236148" cy="1510475"/>
            </a:xfrm>
            <a:prstGeom prst="rect">
              <a:avLst/>
            </a:prstGeom>
            <a:noFill/>
          </p:spPr>
        </p:pic>
        <p:sp>
          <p:nvSpPr>
            <p:cNvPr id="8" name="AutoShape 67"/>
            <p:cNvSpPr>
              <a:spLocks noChangeArrowheads="1"/>
            </p:cNvSpPr>
            <p:nvPr/>
          </p:nvSpPr>
          <p:spPr bwMode="auto">
            <a:xfrm>
              <a:off x="971600" y="3649606"/>
              <a:ext cx="7344815" cy="96805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0D4">
                    <a:gamma/>
                    <a:tint val="19216"/>
                    <a:invGamma/>
                  </a:srgbClr>
                </a:gs>
                <a:gs pos="100000">
                  <a:srgbClr val="C8D0D4"/>
                </a:gs>
              </a:gsLst>
              <a:lin ang="5400000" scaled="1"/>
            </a:gradFill>
            <a:ln w="38100" algn="ctr">
              <a:solidFill>
                <a:srgbClr val="1A7BF0"/>
              </a:solidFill>
              <a:round/>
              <a:headEnd/>
              <a:tailEnd/>
            </a:ln>
            <a:effectLst>
              <a:prstShdw prst="shdw17" dist="17961" dir="2700000">
                <a:srgbClr val="1A7BF0">
                  <a:gamma/>
                  <a:shade val="60000"/>
                  <a:invGamma/>
                </a:srgbClr>
              </a:prstShdw>
            </a:effectLst>
          </p:spPr>
          <p:txBody>
            <a:bodyPr wrap="none" tIns="0" anchor="ctr"/>
            <a:lstStyle/>
            <a:p>
              <a:pPr algn="ctr"/>
              <a:endParaRPr lang="ko-KR" altLang="ko-KR" sz="2200" b="0">
                <a:solidFill>
                  <a:srgbClr val="0D62C9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9" name="Picture 68" descr="원(1)"/>
            <p:cNvPicPr preferRelativeResize="0">
              <a:picLocks noChangeArrowheads="1"/>
            </p:cNvPicPr>
            <p:nvPr/>
          </p:nvPicPr>
          <p:blipFill>
            <a:blip r:embed="rId4" cstate="screen">
              <a:lum bright="12000"/>
              <a:grayscl/>
            </a:blip>
            <a:srcRect/>
            <a:stretch>
              <a:fillRect/>
            </a:stretch>
          </p:blipFill>
          <p:spPr bwMode="auto">
            <a:xfrm>
              <a:off x="1151648" y="3990799"/>
              <a:ext cx="252000" cy="252000"/>
            </a:xfrm>
            <a:prstGeom prst="rect">
              <a:avLst/>
            </a:prstGeom>
            <a:noFill/>
          </p:spPr>
        </p:pic>
        <p:pic>
          <p:nvPicPr>
            <p:cNvPr id="10" name="Picture 69" descr="원(1)"/>
            <p:cNvPicPr preferRelativeResize="0">
              <a:picLocks noChangeArrowheads="1"/>
            </p:cNvPicPr>
            <p:nvPr/>
          </p:nvPicPr>
          <p:blipFill>
            <a:blip r:embed="rId4" cstate="screen">
              <a:lum bright="12000"/>
              <a:grayscl/>
            </a:blip>
            <a:srcRect/>
            <a:stretch>
              <a:fillRect/>
            </a:stretch>
          </p:blipFill>
          <p:spPr bwMode="auto">
            <a:xfrm>
              <a:off x="7884368" y="3990799"/>
              <a:ext cx="252000" cy="252000"/>
            </a:xfrm>
            <a:prstGeom prst="rect">
              <a:avLst/>
            </a:prstGeom>
            <a:noFill/>
          </p:spPr>
        </p:pic>
        <p:sp>
          <p:nvSpPr>
            <p:cNvPr id="11" name="직사각형 10"/>
            <p:cNvSpPr/>
            <p:nvPr/>
          </p:nvSpPr>
          <p:spPr>
            <a:xfrm>
              <a:off x="1475656" y="3874523"/>
              <a:ext cx="58673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2400" b="1" dirty="0" smtClean="0">
                  <a:ln w="3175" cmpd="sng">
                    <a:solidFill>
                      <a:srgbClr val="FFFFFF"/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rgbClr val="CC00CC"/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    현재의 분산된 쇼핑몰을 하나로 통합</a:t>
              </a:r>
              <a:r>
                <a:rPr lang="en-US" altLang="ko-KR" sz="2400" b="1" dirty="0" smtClean="0">
                  <a:ln w="3175" cmpd="sng">
                    <a:solidFill>
                      <a:srgbClr val="FFFFFF"/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rgbClr val="CC00CC"/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!!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71472" y="2432259"/>
            <a:ext cx="8048625" cy="1801812"/>
            <a:chOff x="571472" y="1755271"/>
            <a:chExt cx="8048625" cy="1801812"/>
          </a:xfrm>
        </p:grpSpPr>
        <p:pic>
          <p:nvPicPr>
            <p:cNvPr id="13" name="Picture 3" descr="plate_shodow"/>
            <p:cNvPicPr>
              <a:picLocks noChangeAspect="1" noChangeArrowheads="1"/>
            </p:cNvPicPr>
            <p:nvPr/>
          </p:nvPicPr>
          <p:blipFill>
            <a:blip r:embed="rId5" cstate="screen">
              <a:lum bright="-12000"/>
            </a:blip>
            <a:srcRect/>
            <a:stretch>
              <a:fillRect/>
            </a:stretch>
          </p:blipFill>
          <p:spPr bwMode="auto">
            <a:xfrm>
              <a:off x="609572" y="2977646"/>
              <a:ext cx="7962900" cy="579437"/>
            </a:xfrm>
            <a:prstGeom prst="rect">
              <a:avLst/>
            </a:prstGeom>
            <a:noFill/>
          </p:spPr>
        </p:pic>
        <p:sp>
          <p:nvSpPr>
            <p:cNvPr id="14" name="AutoShape 4"/>
            <p:cNvSpPr>
              <a:spLocks noChangeArrowheads="1"/>
            </p:cNvSpPr>
            <p:nvPr/>
          </p:nvSpPr>
          <p:spPr bwMode="auto">
            <a:xfrm>
              <a:off x="571472" y="3180846"/>
              <a:ext cx="8048625" cy="21113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265EB1"/>
                </a:gs>
                <a:gs pos="50000">
                  <a:srgbClr val="52A2DD"/>
                </a:gs>
                <a:gs pos="100000">
                  <a:srgbClr val="265EB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 flipV="1">
              <a:off x="571472" y="2028321"/>
              <a:ext cx="8039100" cy="1150937"/>
            </a:xfrm>
            <a:custGeom>
              <a:avLst/>
              <a:gdLst>
                <a:gd name="G0" fmla="+- 2102 0 0"/>
                <a:gd name="G1" fmla="+- 21600 0 2102"/>
                <a:gd name="G2" fmla="*/ 2102 1 2"/>
                <a:gd name="G3" fmla="+- 21600 0 G2"/>
                <a:gd name="G4" fmla="+/ 2102 21600 2"/>
                <a:gd name="G5" fmla="+/ G1 0 2"/>
                <a:gd name="G6" fmla="*/ 21600 21600 2102"/>
                <a:gd name="G7" fmla="*/ G6 1 2"/>
                <a:gd name="G8" fmla="+- 21600 0 G7"/>
                <a:gd name="G9" fmla="*/ 21600 1 2"/>
                <a:gd name="G10" fmla="+- 2102 0 G9"/>
                <a:gd name="G11" fmla="?: G10 G8 0"/>
                <a:gd name="G12" fmla="?: G10 G7 21600"/>
                <a:gd name="T0" fmla="*/ 20549 w 21600"/>
                <a:gd name="T1" fmla="*/ 10800 h 21600"/>
                <a:gd name="T2" fmla="*/ 10800 w 21600"/>
                <a:gd name="T3" fmla="*/ 21600 h 21600"/>
                <a:gd name="T4" fmla="*/ 1051 w 21600"/>
                <a:gd name="T5" fmla="*/ 10800 h 21600"/>
                <a:gd name="T6" fmla="*/ 10800 w 21600"/>
                <a:gd name="T7" fmla="*/ 0 h 21600"/>
                <a:gd name="T8" fmla="*/ 2851 w 21600"/>
                <a:gd name="T9" fmla="*/ 2851 h 21600"/>
                <a:gd name="T10" fmla="*/ 18749 w 21600"/>
                <a:gd name="T11" fmla="*/ 18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02" y="21600"/>
                  </a:lnTo>
                  <a:lnTo>
                    <a:pt x="19498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A3D5E7"/>
                </a:gs>
                <a:gs pos="100000">
                  <a:srgbClr val="A3D5E7">
                    <a:gamma/>
                    <a:tint val="38039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16" name="Picture 32" descr="녹원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6319810" y="1756858"/>
              <a:ext cx="1571625" cy="1266825"/>
            </a:xfrm>
            <a:prstGeom prst="rect">
              <a:avLst/>
            </a:prstGeom>
            <a:noFill/>
          </p:spPr>
        </p:pic>
        <p:sp>
          <p:nvSpPr>
            <p:cNvPr id="17" name="WordArt 33"/>
            <p:cNvSpPr>
              <a:spLocks noChangeArrowheads="1" noChangeShapeType="1" noTextEdit="1"/>
            </p:cNvSpPr>
            <p:nvPr/>
          </p:nvSpPr>
          <p:spPr bwMode="auto">
            <a:xfrm>
              <a:off x="6572223" y="2132856"/>
              <a:ext cx="1060450" cy="50246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600" kern="10" spc="-180" dirty="0" smtClean="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통합 쇼핑몰</a:t>
              </a:r>
              <a:endParaRPr lang="ko-KR" altLang="en-US" sz="3600" kern="10" spc="-180" dirty="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28398" dir="3806097" algn="ctr" rotWithShape="0">
                    <a:schemeClr val="bg2">
                      <a:alpha val="50000"/>
                    </a:scheme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8" name="Freeform 35"/>
            <p:cNvSpPr>
              <a:spLocks/>
            </p:cNvSpPr>
            <p:nvPr/>
          </p:nvSpPr>
          <p:spPr bwMode="auto">
            <a:xfrm>
              <a:off x="2047847" y="1755271"/>
              <a:ext cx="4219575" cy="1200150"/>
            </a:xfrm>
            <a:custGeom>
              <a:avLst/>
              <a:gdLst/>
              <a:ahLst/>
              <a:cxnLst>
                <a:cxn ang="0">
                  <a:pos x="132" y="654"/>
                </a:cxn>
                <a:cxn ang="0">
                  <a:pos x="2358" y="612"/>
                </a:cxn>
                <a:cxn ang="0">
                  <a:pos x="2310" y="756"/>
                </a:cxn>
                <a:cxn ang="0">
                  <a:pos x="2658" y="336"/>
                </a:cxn>
                <a:cxn ang="0">
                  <a:pos x="2262" y="0"/>
                </a:cxn>
                <a:cxn ang="0">
                  <a:pos x="2322" y="114"/>
                </a:cxn>
                <a:cxn ang="0">
                  <a:pos x="0" y="360"/>
                </a:cxn>
                <a:cxn ang="0">
                  <a:pos x="132" y="654"/>
                </a:cxn>
              </a:cxnLst>
              <a:rect l="0" t="0" r="r" b="b"/>
              <a:pathLst>
                <a:path w="2658" h="756">
                  <a:moveTo>
                    <a:pt x="132" y="654"/>
                  </a:moveTo>
                  <a:lnTo>
                    <a:pt x="2358" y="612"/>
                  </a:lnTo>
                  <a:lnTo>
                    <a:pt x="2310" y="756"/>
                  </a:lnTo>
                  <a:lnTo>
                    <a:pt x="2658" y="336"/>
                  </a:lnTo>
                  <a:lnTo>
                    <a:pt x="2262" y="0"/>
                  </a:lnTo>
                  <a:lnTo>
                    <a:pt x="2322" y="114"/>
                  </a:lnTo>
                  <a:lnTo>
                    <a:pt x="0" y="360"/>
                  </a:lnTo>
                  <a:lnTo>
                    <a:pt x="132" y="654"/>
                  </a:lnTo>
                  <a:close/>
                </a:path>
              </a:pathLst>
            </a:custGeom>
            <a:gradFill rotWithShape="1">
              <a:gsLst>
                <a:gs pos="0">
                  <a:srgbClr val="94C5EA">
                    <a:alpha val="86000"/>
                  </a:srgbClr>
                </a:gs>
                <a:gs pos="100000">
                  <a:srgbClr val="0280C5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9" name="WordArt 40"/>
            <p:cNvSpPr>
              <a:spLocks noChangeArrowheads="1" noChangeShapeType="1" noTextEdit="1"/>
            </p:cNvSpPr>
            <p:nvPr/>
          </p:nvSpPr>
          <p:spPr bwMode="auto">
            <a:xfrm rot="21360000">
              <a:off x="2878032" y="2204523"/>
              <a:ext cx="2979708" cy="4023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spc="720" dirty="0" smtClean="0">
                  <a:ln w="9525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FF8F">
                          <a:gamma/>
                          <a:tint val="0"/>
                          <a:invGamma/>
                        </a:srgbClr>
                      </a:gs>
                      <a:gs pos="100000">
                        <a:srgbClr val="FFFF8F"/>
                      </a:gs>
                    </a:gsLst>
                    <a:lin ang="2700000" scaled="1"/>
                  </a:gradFill>
                  <a:effectLst>
                    <a:outerShdw dist="28398" dir="3806097" algn="ctr" rotWithShape="0">
                      <a:schemeClr val="tx1">
                        <a:alpha val="50000"/>
                      </a:scheme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Social Shopping Network</a:t>
              </a:r>
              <a:endParaRPr lang="ko-KR" altLang="en-US" sz="3600" kern="10" spc="720" dirty="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8F">
                        <a:gamma/>
                        <a:tint val="0"/>
                        <a:invGamma/>
                      </a:srgbClr>
                    </a:gs>
                    <a:gs pos="100000">
                      <a:srgbClr val="FFFF8F"/>
                    </a:gs>
                  </a:gsLst>
                  <a:lin ang="2700000" scaled="1"/>
                </a:gradFill>
                <a:effectLst>
                  <a:outerShdw dist="28398" dir="3806097" algn="ctr" rotWithShape="0">
                    <a:schemeClr val="tx1">
                      <a:alpha val="50000"/>
                    </a:scheme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grpSp>
          <p:nvGrpSpPr>
            <p:cNvPr id="20" name="그룹 39"/>
            <p:cNvGrpSpPr/>
            <p:nvPr/>
          </p:nvGrpSpPr>
          <p:grpSpPr>
            <a:xfrm>
              <a:off x="1028675" y="1904473"/>
              <a:ext cx="1460955" cy="1236495"/>
              <a:chOff x="1000100" y="1904473"/>
              <a:chExt cx="1460955" cy="1236495"/>
            </a:xfrm>
          </p:grpSpPr>
          <p:pic>
            <p:nvPicPr>
              <p:cNvPr id="21" name="Picture 37" descr="푸원"/>
              <p:cNvPicPr>
                <a:picLocks noChangeAspect="1" noChangeArrowheads="1"/>
              </p:cNvPicPr>
              <p:nvPr/>
            </p:nvPicPr>
            <p:blipFill>
              <a:blip r:embed="rId7" cstate="screen"/>
              <a:srcRect/>
              <a:stretch>
                <a:fillRect/>
              </a:stretch>
            </p:blipFill>
            <p:spPr bwMode="auto">
              <a:xfrm>
                <a:off x="1000100" y="1904473"/>
                <a:ext cx="1460955" cy="1236495"/>
              </a:xfrm>
              <a:prstGeom prst="rect">
                <a:avLst/>
              </a:prstGeom>
              <a:noFill/>
            </p:spPr>
          </p:pic>
          <p:sp>
            <p:nvSpPr>
              <p:cNvPr id="22" name="WordArt 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81077" y="2260928"/>
                <a:ext cx="1104923" cy="53248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ko-KR" altLang="en-US" sz="3600" kern="10" spc="-15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28398" dir="3806097" algn="ctr" rotWithShape="0">
                        <a:schemeClr val="bg2">
                          <a:alpha val="50000"/>
                        </a:schemeClr>
                      </a:outerShdw>
                    </a:effectLst>
                    <a:latin typeface="HY헤드라인M" pitchFamily="18" charset="-127"/>
                    <a:ea typeface="HY헤드라인M" pitchFamily="18" charset="-127"/>
                  </a:rPr>
                  <a:t>분산된 쇼핑몰</a:t>
                </a:r>
                <a:endParaRPr lang="ko-KR" altLang="en-US" sz="3600" kern="10" spc="-150" dirty="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</p:grp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158824" y="238872"/>
            <a:ext cx="8229600" cy="885872"/>
          </a:xfrm>
        </p:spPr>
        <p:txBody>
          <a:bodyPr/>
          <a:lstStyle/>
          <a:p>
            <a:r>
              <a:rPr lang="en-US" altLang="ko-KR" spc="-15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altLang="ko-KR" spc="-15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Objectives ... </a:t>
            </a:r>
            <a:r>
              <a:rPr lang="en-US" altLang="ko-KR" sz="2800" spc="-15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ko-KR" altLang="en-US" sz="2800" spc="-1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그림 23" descr="네이트온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7864" y="2348880"/>
            <a:ext cx="2692378" cy="3815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그림 24" descr="페이스북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67744" y="2348880"/>
            <a:ext cx="4770530" cy="381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그림 25" descr="여자쇼핑몰4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67744" y="2348880"/>
            <a:ext cx="4824536" cy="38596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오각형 26"/>
          <p:cNvSpPr/>
          <p:nvPr/>
        </p:nvSpPr>
        <p:spPr>
          <a:xfrm>
            <a:off x="611560" y="3284984"/>
            <a:ext cx="7992888" cy="1584176"/>
          </a:xfrm>
          <a:prstGeom prst="homePlate">
            <a:avLst/>
          </a:prstGeom>
          <a:solidFill>
            <a:schemeClr val="dk1">
              <a:alpha val="7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spc="-300" smtClean="0">
                <a:solidFill>
                  <a:srgbClr val="FFFF00"/>
                </a:solidFill>
              </a:rPr>
              <a:t>실시간 메시징 </a:t>
            </a:r>
            <a:r>
              <a:rPr lang="en-US" altLang="ko-KR" sz="3200" b="1" spc="-300" smtClean="0"/>
              <a:t>+ </a:t>
            </a:r>
            <a:r>
              <a:rPr lang="ko-KR" altLang="en-US" sz="3200" b="1" spc="-300" smtClean="0">
                <a:solidFill>
                  <a:srgbClr val="66FF33"/>
                </a:solidFill>
              </a:rPr>
              <a:t>소셜 네트워크 </a:t>
            </a:r>
            <a:r>
              <a:rPr lang="en-US" altLang="ko-KR" sz="3200" b="1" spc="-300" smtClean="0"/>
              <a:t>+ </a:t>
            </a:r>
            <a:r>
              <a:rPr lang="ko-KR" altLang="en-US" sz="3200" b="1" spc="-300" smtClean="0">
                <a:solidFill>
                  <a:srgbClr val="66FFFF"/>
                </a:solidFill>
              </a:rPr>
              <a:t>쇼핑몰</a:t>
            </a:r>
            <a:endParaRPr lang="ko-KR" altLang="en-US" sz="3200" b="1" spc="-300">
              <a:solidFill>
                <a:srgbClr val="66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7742E-6 L -0.25747 -1.17742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9827E-6 L -0.04826 -2.4982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8758E-6 L 0.03142 -1.88758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/>
          <p:cNvSpPr>
            <a:spLocks noChangeArrowheads="1"/>
          </p:cNvSpPr>
          <p:nvPr/>
        </p:nvSpPr>
        <p:spPr bwMode="auto">
          <a:xfrm>
            <a:off x="3071813" y="3623496"/>
            <a:ext cx="2965450" cy="813616"/>
          </a:xfrm>
          <a:prstGeom prst="downArrow">
            <a:avLst>
              <a:gd name="adj1" fmla="val 62528"/>
              <a:gd name="adj2" fmla="val 60296"/>
            </a:avLst>
          </a:prstGeom>
          <a:gradFill rotWithShape="1">
            <a:gsLst>
              <a:gs pos="0">
                <a:srgbClr val="0D3B8D">
                  <a:gamma/>
                  <a:shade val="0"/>
                  <a:invGamma/>
                  <a:alpha val="0"/>
                </a:srgbClr>
              </a:gs>
              <a:gs pos="100000">
                <a:srgbClr val="0D3B8D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395288" y="2009006"/>
            <a:ext cx="8391525" cy="1654175"/>
            <a:chOff x="657" y="1615"/>
            <a:chExt cx="2132" cy="1361"/>
          </a:xfrm>
        </p:grpSpPr>
        <p:sp>
          <p:nvSpPr>
            <p:cNvPr id="15" name="AutoShape 16"/>
            <p:cNvSpPr>
              <a:spLocks noChangeArrowheads="1"/>
            </p:cNvSpPr>
            <p:nvPr/>
          </p:nvSpPr>
          <p:spPr bwMode="auto">
            <a:xfrm>
              <a:off x="657" y="1615"/>
              <a:ext cx="2132" cy="1361"/>
            </a:xfrm>
            <a:prstGeom prst="roundRect">
              <a:avLst>
                <a:gd name="adj" fmla="val 5843"/>
              </a:avLst>
            </a:prstGeom>
            <a:gradFill rotWithShape="1">
              <a:gsLst>
                <a:gs pos="0">
                  <a:srgbClr val="78B2F8">
                    <a:gamma/>
                    <a:tint val="50980"/>
                    <a:invGamma/>
                  </a:srgbClr>
                </a:gs>
                <a:gs pos="100000">
                  <a:srgbClr val="78B2F8"/>
                </a:gs>
              </a:gsLst>
              <a:lin ang="5400000" scaled="1"/>
            </a:gradFill>
            <a:ln w="19050">
              <a:solidFill>
                <a:srgbClr val="5889D0"/>
              </a:solidFill>
              <a:round/>
              <a:headEnd/>
              <a:tailEnd/>
            </a:ln>
            <a:effectLst/>
          </p:spPr>
          <p:txBody>
            <a:bodyPr wrap="none" tIns="0" bIns="0"/>
            <a:lstStyle/>
            <a:p>
              <a:pPr algn="ctr">
                <a:lnSpc>
                  <a:spcPct val="90000"/>
                </a:lnSpc>
              </a:pPr>
              <a:endParaRPr lang="ko-KR" altLang="ko-KR" sz="1500">
                <a:solidFill>
                  <a:srgbClr val="99CC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AutoShape 17"/>
            <p:cNvSpPr>
              <a:spLocks noChangeArrowheads="1"/>
            </p:cNvSpPr>
            <p:nvPr/>
          </p:nvSpPr>
          <p:spPr bwMode="auto">
            <a:xfrm>
              <a:off x="682" y="1641"/>
              <a:ext cx="2082" cy="1308"/>
            </a:xfrm>
            <a:prstGeom prst="roundRect">
              <a:avLst>
                <a:gd name="adj" fmla="val 4389"/>
              </a:avLst>
            </a:prstGeom>
            <a:gradFill rotWithShape="1">
              <a:gsLst>
                <a:gs pos="0">
                  <a:srgbClr val="FFFFFF">
                    <a:alpha val="89000"/>
                  </a:srgbClr>
                </a:gs>
                <a:gs pos="100000">
                  <a:srgbClr val="FFFFFF">
                    <a:gamma/>
                    <a:tint val="65490"/>
                    <a:invGamma/>
                    <a:alpha val="73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3032125" y="2205856"/>
            <a:ext cx="3063875" cy="1292225"/>
          </a:xfrm>
          <a:prstGeom prst="rect">
            <a:avLst/>
          </a:prstGeom>
          <a:gradFill rotWithShape="1">
            <a:gsLst>
              <a:gs pos="0">
                <a:srgbClr val="90EEE5">
                  <a:gamma/>
                  <a:tint val="33725"/>
                  <a:invGamma/>
                  <a:alpha val="0"/>
                </a:srgbClr>
              </a:gs>
              <a:gs pos="50000">
                <a:srgbClr val="90EEE5"/>
              </a:gs>
              <a:gs pos="100000">
                <a:srgbClr val="90EEE5">
                  <a:gamma/>
                  <a:tint val="33725"/>
                  <a:invGamma/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ko-KR" altLang="en-US" sz="2400" dirty="0">
              <a:solidFill>
                <a:srgbClr val="00336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Oval 89"/>
          <p:cNvSpPr>
            <a:spLocks noChangeArrowheads="1"/>
          </p:cNvSpPr>
          <p:nvPr/>
        </p:nvSpPr>
        <p:spPr bwMode="auto">
          <a:xfrm>
            <a:off x="898525" y="2166168"/>
            <a:ext cx="2527300" cy="1162050"/>
          </a:xfrm>
          <a:prstGeom prst="ellipse">
            <a:avLst/>
          </a:prstGeom>
          <a:gradFill rotWithShape="0">
            <a:gsLst>
              <a:gs pos="0">
                <a:srgbClr val="0099CC">
                  <a:gamma/>
                  <a:tint val="53725"/>
                  <a:invGamma/>
                </a:srgbClr>
              </a:gs>
              <a:gs pos="100000">
                <a:srgbClr val="0099CC"/>
              </a:gs>
            </a:gsLst>
            <a:lin ang="18900000" scaled="1"/>
          </a:gradFill>
          <a:ln w="9525" algn="ctr">
            <a:noFill/>
            <a:round/>
            <a:headEnd/>
            <a:tailEnd/>
          </a:ln>
          <a:effectLst/>
          <a:scene3d>
            <a:camera prst="legacyPerspectiveBottom"/>
            <a:lightRig rig="legacyFlat3" dir="t"/>
          </a:scene3d>
          <a:sp3d extrusionH="14970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anchor="ctr">
            <a:flatTx/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Oval 92"/>
          <p:cNvSpPr>
            <a:spLocks noChangeArrowheads="1"/>
          </p:cNvSpPr>
          <p:nvPr/>
        </p:nvSpPr>
        <p:spPr bwMode="auto">
          <a:xfrm>
            <a:off x="5724525" y="2166168"/>
            <a:ext cx="2527300" cy="1162050"/>
          </a:xfrm>
          <a:prstGeom prst="ellipse">
            <a:avLst/>
          </a:prstGeom>
          <a:gradFill rotWithShape="0">
            <a:gsLst>
              <a:gs pos="0">
                <a:srgbClr val="0099CC">
                  <a:gamma/>
                  <a:tint val="53725"/>
                  <a:invGamma/>
                </a:srgbClr>
              </a:gs>
              <a:gs pos="100000">
                <a:srgbClr val="0099CC"/>
              </a:gs>
            </a:gsLst>
            <a:lin ang="18900000" scaled="1"/>
          </a:gradFill>
          <a:ln w="9525" algn="ctr">
            <a:noFill/>
            <a:round/>
            <a:headEnd/>
            <a:tailEnd/>
          </a:ln>
          <a:effectLst/>
          <a:scene3d>
            <a:camera prst="legacyPerspectiveBottom"/>
            <a:lightRig rig="legacyFlat3" dir="t"/>
          </a:scene3d>
          <a:sp3d extrusionH="14970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anchor="ctr">
            <a:flatTx/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Oval 102"/>
          <p:cNvSpPr>
            <a:spLocks noChangeArrowheads="1"/>
          </p:cNvSpPr>
          <p:nvPr/>
        </p:nvSpPr>
        <p:spPr bwMode="auto">
          <a:xfrm>
            <a:off x="6424613" y="2447156"/>
            <a:ext cx="1146175" cy="565150"/>
          </a:xfrm>
          <a:prstGeom prst="ellipse">
            <a:avLst/>
          </a:prstGeom>
          <a:gradFill rotWithShape="0">
            <a:gsLst>
              <a:gs pos="0">
                <a:srgbClr val="003399"/>
              </a:gs>
              <a:gs pos="100000">
                <a:srgbClr val="003399">
                  <a:gamma/>
                  <a:shade val="8823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  <a:scene3d>
            <a:camera prst="legacyPerspectiveBottom"/>
            <a:lightRig rig="legacyFlat3" dir="t"/>
          </a:scene3d>
          <a:sp3d extrusionH="100000" prstMaterial="legacyMatte">
            <a:bevelT w="13500" h="13500" prst="angle"/>
            <a:bevelB w="13500" h="13500" prst="angle"/>
            <a:extrusionClr>
              <a:srgbClr val="000000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20000"/>
              </a:lnSpc>
            </a:pPr>
            <a:endParaRPr lang="ko-KR" altLang="ko-KR" b="0">
              <a:solidFill>
                <a:srgbClr val="FFFF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Oval 104"/>
          <p:cNvSpPr>
            <a:spLocks noChangeArrowheads="1"/>
          </p:cNvSpPr>
          <p:nvPr/>
        </p:nvSpPr>
        <p:spPr bwMode="auto">
          <a:xfrm>
            <a:off x="1590675" y="2447156"/>
            <a:ext cx="1146175" cy="565150"/>
          </a:xfrm>
          <a:prstGeom prst="ellipse">
            <a:avLst/>
          </a:prstGeom>
          <a:gradFill rotWithShape="0">
            <a:gsLst>
              <a:gs pos="0">
                <a:srgbClr val="003399"/>
              </a:gs>
              <a:gs pos="100000">
                <a:srgbClr val="003399">
                  <a:gamma/>
                  <a:shade val="8823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  <a:scene3d>
            <a:camera prst="legacyPerspectiveBottom"/>
            <a:lightRig rig="legacyFlat3" dir="t"/>
          </a:scene3d>
          <a:sp3d extrusionH="100000" prstMaterial="legacyMatte">
            <a:bevelT w="13500" h="13500" prst="angle"/>
            <a:bevelB w="13500" h="13500" prst="angle"/>
            <a:extrusionClr>
              <a:srgbClr val="000000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20000"/>
              </a:lnSpc>
            </a:pPr>
            <a:endParaRPr lang="ko-KR" altLang="ko-KR" b="0">
              <a:solidFill>
                <a:srgbClr val="FFFF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285852" y="1475589"/>
            <a:ext cx="1748261" cy="1662096"/>
            <a:chOff x="1714480" y="1849582"/>
            <a:chExt cx="1748261" cy="1662096"/>
          </a:xfrm>
        </p:grpSpPr>
        <p:pic>
          <p:nvPicPr>
            <p:cNvPr id="23" name="Picture 30" descr="2"/>
            <p:cNvPicPr preferRelativeResize="0">
              <a:picLocks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714480" y="1849582"/>
              <a:ext cx="1748261" cy="1662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981228" y="2384289"/>
              <a:ext cx="12192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r>
                <a:rPr lang="ko-KR" altLang="en-US" sz="2400" b="1" spc="-300" dirty="0" smtClean="0">
                  <a:latin typeface="+mn-ea"/>
                </a:rPr>
                <a:t>신규 </a:t>
              </a:r>
              <a:endParaRPr lang="en-US" altLang="ko-KR" sz="2400" b="1" spc="-300" dirty="0" smtClean="0">
                <a:latin typeface="+mn-ea"/>
              </a:endParaRPr>
            </a:p>
            <a:p>
              <a:pPr algn="ctr">
                <a:spcBef>
                  <a:spcPts val="0"/>
                </a:spcBef>
              </a:pPr>
              <a:r>
                <a:rPr lang="ko-KR" altLang="en-US" sz="2400" b="1" spc="-300" dirty="0" smtClean="0">
                  <a:latin typeface="+mn-ea"/>
                </a:rPr>
                <a:t>창업자</a:t>
              </a:r>
              <a:endParaRPr lang="ko-KR" altLang="en-US" sz="2400" b="1" spc="-300" dirty="0">
                <a:latin typeface="+mn-ea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053148" y="1442251"/>
            <a:ext cx="1854447" cy="1850014"/>
            <a:chOff x="3640915" y="1807586"/>
            <a:chExt cx="1854447" cy="1850014"/>
          </a:xfrm>
        </p:grpSpPr>
        <p:pic>
          <p:nvPicPr>
            <p:cNvPr id="26" name="Picture 24" descr="그림2"/>
            <p:cNvPicPr preferRelativeResize="0">
              <a:picLocks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640915" y="1807586"/>
              <a:ext cx="1854447" cy="1850014"/>
            </a:xfrm>
            <a:prstGeom prst="rect">
              <a:avLst/>
            </a:prstGeom>
            <a:noFill/>
          </p:spPr>
        </p:pic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3957854" y="2427575"/>
              <a:ext cx="12192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r>
                <a:rPr lang="ko-KR" altLang="en-US" sz="2400" b="1" spc="-300" dirty="0" smtClean="0">
                  <a:latin typeface="+mn-ea"/>
                </a:rPr>
                <a:t>기존</a:t>
              </a:r>
              <a:endParaRPr lang="en-US" altLang="ko-KR" sz="2400" b="1" spc="-300" dirty="0" smtClean="0">
                <a:latin typeface="+mn-ea"/>
              </a:endParaRPr>
            </a:p>
            <a:p>
              <a:pPr algn="ctr">
                <a:spcBef>
                  <a:spcPts val="0"/>
                </a:spcBef>
              </a:pPr>
              <a:r>
                <a:rPr lang="ko-KR" altLang="en-US" sz="2400" b="1" spc="-300" dirty="0" smtClean="0">
                  <a:latin typeface="+mn-ea"/>
                </a:rPr>
                <a:t>판매자</a:t>
              </a:r>
              <a:endParaRPr lang="ko-KR" altLang="en-US" sz="2400" b="1" spc="-300" dirty="0">
                <a:latin typeface="+mn-ea"/>
              </a:endParaRPr>
            </a:p>
          </p:txBody>
        </p:sp>
      </p:grpSp>
      <p:sp>
        <p:nvSpPr>
          <p:cNvPr id="28" name="십자형 27"/>
          <p:cNvSpPr/>
          <p:nvPr/>
        </p:nvSpPr>
        <p:spPr bwMode="auto">
          <a:xfrm>
            <a:off x="4205285" y="2398669"/>
            <a:ext cx="720000" cy="720000"/>
          </a:xfrm>
          <a:prstGeom prst="plus">
            <a:avLst>
              <a:gd name="adj" fmla="val 32023"/>
            </a:avLst>
          </a:prstGeom>
          <a:solidFill>
            <a:schemeClr val="accent4">
              <a:lumMod val="65000"/>
              <a:lumOff val="3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9" name="Picture 6" descr="37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110183" y="5522913"/>
            <a:ext cx="7134225" cy="1162050"/>
          </a:xfrm>
          <a:prstGeom prst="rect">
            <a:avLst/>
          </a:prstGeom>
          <a:noFill/>
        </p:spPr>
      </p:pic>
      <p:grpSp>
        <p:nvGrpSpPr>
          <p:cNvPr id="30" name="그룹 29"/>
          <p:cNvGrpSpPr/>
          <p:nvPr/>
        </p:nvGrpSpPr>
        <p:grpSpPr>
          <a:xfrm>
            <a:off x="2281741" y="4073237"/>
            <a:ext cx="2170401" cy="2239210"/>
            <a:chOff x="2571735" y="4429132"/>
            <a:chExt cx="1740491" cy="1810578"/>
          </a:xfrm>
        </p:grpSpPr>
        <p:pic>
          <p:nvPicPr>
            <p:cNvPr id="31" name="Picture 20" descr="2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2571735" y="4429132"/>
              <a:ext cx="1740491" cy="1810578"/>
            </a:xfrm>
            <a:prstGeom prst="rect">
              <a:avLst/>
            </a:prstGeom>
            <a:noFill/>
          </p:spPr>
        </p:pic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2816211" y="4997667"/>
              <a:ext cx="12192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2400" b="1" spc="-300" dirty="0" smtClean="0">
                  <a:latin typeface="+mn-ea"/>
                </a:rPr>
                <a:t> 편   리   한 </a:t>
              </a:r>
              <a:endParaRPr lang="en-US" altLang="ko-KR" sz="2400" b="1" spc="-300" dirty="0" smtClean="0">
                <a:latin typeface="+mn-ea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2400" b="1" spc="-300" dirty="0" smtClean="0">
                  <a:latin typeface="+mn-ea"/>
                </a:rPr>
                <a:t>매 장 운 영</a:t>
              </a:r>
              <a:endParaRPr lang="en-US" altLang="ko-KR" sz="2400" b="1" spc="-300" dirty="0" smtClean="0">
                <a:latin typeface="+mn-ea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2400" b="1" spc="-300" dirty="0" smtClean="0">
                  <a:latin typeface="+mn-ea"/>
                </a:rPr>
                <a:t>시스템제공</a:t>
              </a:r>
              <a:endParaRPr lang="ko-KR" altLang="en-US" sz="2400" b="1" spc="-300" dirty="0">
                <a:latin typeface="+mn-ea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611934" y="4073237"/>
            <a:ext cx="2170401" cy="2239210"/>
            <a:chOff x="4760335" y="4429132"/>
            <a:chExt cx="1740491" cy="1810578"/>
          </a:xfrm>
        </p:grpSpPr>
        <p:pic>
          <p:nvPicPr>
            <p:cNvPr id="34" name="Picture 20" descr="2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4760335" y="4429132"/>
              <a:ext cx="1740491" cy="1810578"/>
            </a:xfrm>
            <a:prstGeom prst="rect">
              <a:avLst/>
            </a:prstGeom>
            <a:noFill/>
          </p:spPr>
        </p:pic>
        <p:sp>
          <p:nvSpPr>
            <p:cNvPr id="35" name="Rectangle 16"/>
            <p:cNvSpPr>
              <a:spLocks noChangeArrowheads="1"/>
            </p:cNvSpPr>
            <p:nvPr/>
          </p:nvSpPr>
          <p:spPr bwMode="auto">
            <a:xfrm>
              <a:off x="4926026" y="5021480"/>
              <a:ext cx="1493838" cy="458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2400" b="1" spc="-300" dirty="0" smtClean="0">
                  <a:latin typeface="+mn-ea"/>
                  <a:sym typeface="Wingdings 2" pitchFamily="18" charset="2"/>
                </a:rPr>
                <a:t>효 율 적 인</a:t>
              </a:r>
              <a:endParaRPr lang="en-US" altLang="ko-KR" sz="2400" b="1" spc="-300" dirty="0" smtClean="0">
                <a:latin typeface="+mn-ea"/>
                <a:sym typeface="Wingdings 2" pitchFamily="18" charset="2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2400" b="1" spc="-300" dirty="0" smtClean="0">
                  <a:latin typeface="+mn-ea"/>
                  <a:sym typeface="Wingdings 2" pitchFamily="18" charset="2"/>
                </a:rPr>
                <a:t>매 장 관 리</a:t>
              </a:r>
              <a:endParaRPr lang="en-US" altLang="ko-KR" sz="2400" b="1" spc="-300" dirty="0" smtClean="0">
                <a:latin typeface="+mn-ea"/>
                <a:sym typeface="Wingdings 2" pitchFamily="18" charset="2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2400" b="1" spc="-300" dirty="0" smtClean="0">
                  <a:latin typeface="+mn-ea"/>
                  <a:sym typeface="Wingdings 2" pitchFamily="18" charset="2"/>
                </a:rPr>
                <a:t>시스템제공</a:t>
              </a:r>
              <a:endParaRPr lang="ko-KR" altLang="en-US" sz="2400" b="1" spc="-300" dirty="0">
                <a:latin typeface="+mn-ea"/>
                <a:sym typeface="Wingdings 2" pitchFamily="18" charset="2"/>
              </a:endParaRPr>
            </a:p>
          </p:txBody>
        </p:sp>
      </p:grpSp>
      <p:sp>
        <p:nvSpPr>
          <p:cNvPr id="37" name="WordArt 40"/>
          <p:cNvSpPr>
            <a:spLocks noChangeArrowheads="1" noChangeShapeType="1" noTextEdit="1"/>
          </p:cNvSpPr>
          <p:nvPr/>
        </p:nvSpPr>
        <p:spPr bwMode="auto">
          <a:xfrm>
            <a:off x="3923928" y="3789040"/>
            <a:ext cx="1224136" cy="28803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3600" kern="10" spc="720" dirty="0" smtClean="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8F">
                        <a:gamma/>
                        <a:tint val="0"/>
                        <a:invGamma/>
                      </a:srgbClr>
                    </a:gs>
                    <a:gs pos="100000">
                      <a:srgbClr val="FFFF8F"/>
                    </a:gs>
                  </a:gsLst>
                  <a:lin ang="2700000" scaled="1"/>
                </a:gradFill>
                <a:effectLst>
                  <a:outerShdw dist="28398" dir="3806097" algn="ctr" rotWithShape="0">
                    <a:schemeClr val="tx1">
                      <a:alpha val="50000"/>
                    </a:scheme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SYSTEM</a:t>
            </a:r>
            <a:endParaRPr lang="ko-KR" altLang="en-US" sz="3600" kern="10" spc="720" dirty="0">
              <a:ln w="9525">
                <a:noFill/>
                <a:round/>
                <a:headEnd/>
                <a:tailEnd/>
              </a:ln>
              <a:gradFill rotWithShape="1">
                <a:gsLst>
                  <a:gs pos="0">
                    <a:srgbClr val="FFFF8F">
                      <a:gamma/>
                      <a:tint val="0"/>
                      <a:invGamma/>
                    </a:srgbClr>
                  </a:gs>
                  <a:gs pos="100000">
                    <a:srgbClr val="FFFF8F"/>
                  </a:gs>
                </a:gsLst>
                <a:lin ang="2700000" scaled="1"/>
              </a:gradFill>
              <a:effectLst>
                <a:outerShdw dist="28398" dir="3806097" algn="ctr" rotWithShape="0">
                  <a:schemeClr val="tx1">
                    <a:alpha val="50000"/>
                  </a:scheme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0" name="제목 22"/>
          <p:cNvSpPr>
            <a:spLocks noGrp="1"/>
          </p:cNvSpPr>
          <p:nvPr>
            <p:ph type="title"/>
          </p:nvPr>
        </p:nvSpPr>
        <p:spPr>
          <a:xfrm>
            <a:off x="158824" y="238872"/>
            <a:ext cx="8229600" cy="885872"/>
          </a:xfrm>
        </p:spPr>
        <p:txBody>
          <a:bodyPr/>
          <a:lstStyle/>
          <a:p>
            <a:r>
              <a:rPr lang="en-US" altLang="ko-KR" spc="-15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altLang="ko-KR" spc="-15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Objectives </a:t>
            </a:r>
            <a:r>
              <a:rPr lang="en-US" altLang="ko-KR" spc="-15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... </a:t>
            </a:r>
            <a:r>
              <a:rPr lang="en-US" altLang="ko-KR" sz="3200" spc="-15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owner</a:t>
            </a:r>
            <a:endParaRPr lang="ko-KR" altLang="en-US" sz="3200" spc="-1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217488" y="1536849"/>
            <a:ext cx="8718550" cy="4916487"/>
            <a:chOff x="217488" y="1392238"/>
            <a:chExt cx="8718550" cy="4916487"/>
          </a:xfrm>
        </p:grpSpPr>
        <p:grpSp>
          <p:nvGrpSpPr>
            <p:cNvPr id="161" name="Group 64"/>
            <p:cNvGrpSpPr>
              <a:grpSpLocks/>
            </p:cNvGrpSpPr>
            <p:nvPr/>
          </p:nvGrpSpPr>
          <p:grpSpPr bwMode="auto">
            <a:xfrm>
              <a:off x="217488" y="1393825"/>
              <a:ext cx="4321175" cy="2466975"/>
              <a:chOff x="137" y="878"/>
              <a:chExt cx="2722" cy="1554"/>
            </a:xfrm>
          </p:grpSpPr>
          <p:grpSp>
            <p:nvGrpSpPr>
              <p:cNvPr id="162" name="Group 18"/>
              <p:cNvGrpSpPr>
                <a:grpSpLocks/>
              </p:cNvGrpSpPr>
              <p:nvPr/>
            </p:nvGrpSpPr>
            <p:grpSpPr bwMode="auto">
              <a:xfrm>
                <a:off x="137" y="878"/>
                <a:ext cx="2722" cy="1554"/>
                <a:chOff x="340" y="878"/>
                <a:chExt cx="2568" cy="1554"/>
              </a:xfrm>
            </p:grpSpPr>
            <p:sp>
              <p:nvSpPr>
                <p:cNvPr id="167" name="AutoShape 19"/>
                <p:cNvSpPr>
                  <a:spLocks noChangeArrowheads="1"/>
                </p:cNvSpPr>
                <p:nvPr/>
              </p:nvSpPr>
              <p:spPr bwMode="auto">
                <a:xfrm>
                  <a:off x="396" y="920"/>
                  <a:ext cx="2432" cy="1417"/>
                </a:xfrm>
                <a:prstGeom prst="roundRect">
                  <a:avLst>
                    <a:gd name="adj" fmla="val 7023"/>
                  </a:avLst>
                </a:prstGeom>
                <a:gradFill rotWithShape="1">
                  <a:gsLst>
                    <a:gs pos="0">
                      <a:srgbClr val="5089B1"/>
                    </a:gs>
                    <a:gs pos="100000">
                      <a:srgbClr val="0A6189"/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8" name="AutoShape 20"/>
                <p:cNvSpPr>
                  <a:spLocks noChangeArrowheads="1"/>
                </p:cNvSpPr>
                <p:nvPr/>
              </p:nvSpPr>
              <p:spPr bwMode="auto">
                <a:xfrm>
                  <a:off x="436" y="957"/>
                  <a:ext cx="2353" cy="1359"/>
                </a:xfrm>
                <a:prstGeom prst="roundRect">
                  <a:avLst>
                    <a:gd name="adj" fmla="val 6222"/>
                  </a:avLst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0099FF">
                        <a:alpha val="2700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9" name="AutoShape 21"/>
                <p:cNvSpPr>
                  <a:spLocks noChangeArrowheads="1"/>
                </p:cNvSpPr>
                <p:nvPr/>
              </p:nvSpPr>
              <p:spPr bwMode="auto">
                <a:xfrm>
                  <a:off x="442" y="2149"/>
                  <a:ext cx="2337" cy="15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0"/>
                      </a:srgbClr>
                    </a:gs>
                    <a:gs pos="100000">
                      <a:srgbClr val="FFFFFF">
                        <a:alpha val="1700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170" name="Picture 22" descr="shadow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40" y="878"/>
                  <a:ext cx="2568" cy="1554"/>
                </a:xfrm>
                <a:prstGeom prst="rect">
                  <a:avLst/>
                </a:prstGeom>
                <a:noFill/>
              </p:spPr>
            </p:pic>
            <p:sp>
              <p:nvSpPr>
                <p:cNvPr id="171" name="AutoShape 23"/>
                <p:cNvSpPr>
                  <a:spLocks noChangeArrowheads="1"/>
                </p:cNvSpPr>
                <p:nvPr/>
              </p:nvSpPr>
              <p:spPr bwMode="auto">
                <a:xfrm>
                  <a:off x="434" y="939"/>
                  <a:ext cx="2352" cy="13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FFFFF">
                        <a:alpha val="62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pic>
            <p:nvPicPr>
              <p:cNvPr id="163" name="Picture 32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297" y="1576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  <p:pic>
            <p:nvPicPr>
              <p:cNvPr id="164" name="Picture 33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297" y="1817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</p:grpSp>
        <p:grpSp>
          <p:nvGrpSpPr>
            <p:cNvPr id="172" name="Group 66"/>
            <p:cNvGrpSpPr>
              <a:grpSpLocks/>
            </p:cNvGrpSpPr>
            <p:nvPr/>
          </p:nvGrpSpPr>
          <p:grpSpPr bwMode="auto">
            <a:xfrm>
              <a:off x="4622800" y="3841750"/>
              <a:ext cx="4313238" cy="2466975"/>
              <a:chOff x="2912" y="2420"/>
              <a:chExt cx="2717" cy="1554"/>
            </a:xfrm>
          </p:grpSpPr>
          <p:grpSp>
            <p:nvGrpSpPr>
              <p:cNvPr id="173" name="Group 4"/>
              <p:cNvGrpSpPr>
                <a:grpSpLocks/>
              </p:cNvGrpSpPr>
              <p:nvPr/>
            </p:nvGrpSpPr>
            <p:grpSpPr bwMode="auto">
              <a:xfrm>
                <a:off x="2912" y="2420"/>
                <a:ext cx="2717" cy="1554"/>
                <a:chOff x="2885" y="2420"/>
                <a:chExt cx="2568" cy="1554"/>
              </a:xfrm>
            </p:grpSpPr>
            <p:grpSp>
              <p:nvGrpSpPr>
                <p:cNvPr id="178" name="Group 5"/>
                <p:cNvGrpSpPr>
                  <a:grpSpLocks/>
                </p:cNvGrpSpPr>
                <p:nvPr/>
              </p:nvGrpSpPr>
              <p:grpSpPr bwMode="auto">
                <a:xfrm>
                  <a:off x="2947" y="2469"/>
                  <a:ext cx="2432" cy="1416"/>
                  <a:chOff x="3007" y="2458"/>
                  <a:chExt cx="2432" cy="1489"/>
                </a:xfrm>
              </p:grpSpPr>
              <p:sp>
                <p:nvSpPr>
                  <p:cNvPr id="180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3007" y="2458"/>
                    <a:ext cx="2432" cy="1489"/>
                  </a:xfrm>
                  <a:prstGeom prst="roundRect">
                    <a:avLst>
                      <a:gd name="adj" fmla="val 7023"/>
                    </a:avLst>
                  </a:prstGeom>
                  <a:gradFill rotWithShape="1">
                    <a:gsLst>
                      <a:gs pos="0">
                        <a:srgbClr val="5089B1"/>
                      </a:gs>
                      <a:gs pos="100000">
                        <a:srgbClr val="0A6189"/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AutoShape 7"/>
                  <p:cNvSpPr>
                    <a:spLocks noChangeArrowheads="1"/>
                  </p:cNvSpPr>
                  <p:nvPr/>
                </p:nvSpPr>
                <p:spPr bwMode="auto">
                  <a:xfrm>
                    <a:off x="3047" y="2496"/>
                    <a:ext cx="2353" cy="1428"/>
                  </a:xfrm>
                  <a:prstGeom prst="roundRect">
                    <a:avLst>
                      <a:gd name="adj" fmla="val 6222"/>
                    </a:avLst>
                  </a:prstGeom>
                  <a:gradFill rotWithShape="1">
                    <a:gsLst>
                      <a:gs pos="0">
                        <a:srgbClr val="FFFFFF">
                          <a:alpha val="0"/>
                        </a:srgbClr>
                      </a:gs>
                      <a:gs pos="100000">
                        <a:srgbClr val="0099FF">
                          <a:alpha val="2700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AutoShape 8"/>
                  <p:cNvSpPr>
                    <a:spLocks noChangeArrowheads="1"/>
                  </p:cNvSpPr>
                  <p:nvPr/>
                </p:nvSpPr>
                <p:spPr bwMode="auto">
                  <a:xfrm>
                    <a:off x="3053" y="3747"/>
                    <a:ext cx="2337" cy="165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FFFFFF">
                          <a:alpha val="1700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AutoShape 9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476"/>
                    <a:ext cx="2352" cy="14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FFFFFF">
                          <a:alpha val="62000"/>
                        </a:srgbClr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  <p:pic>
              <p:nvPicPr>
                <p:cNvPr id="179" name="Picture 10" descr="shadow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885" y="2420"/>
                  <a:ext cx="2568" cy="1554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74" name="Picture 38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5350" y="2942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  <p:pic>
            <p:nvPicPr>
              <p:cNvPr id="175" name="Picture 39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5350" y="3163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</p:grpSp>
        <p:grpSp>
          <p:nvGrpSpPr>
            <p:cNvPr id="184" name="Group 65"/>
            <p:cNvGrpSpPr>
              <a:grpSpLocks/>
            </p:cNvGrpSpPr>
            <p:nvPr/>
          </p:nvGrpSpPr>
          <p:grpSpPr bwMode="auto">
            <a:xfrm>
              <a:off x="4614863" y="1392238"/>
              <a:ext cx="4313237" cy="2466975"/>
              <a:chOff x="2907" y="877"/>
              <a:chExt cx="2717" cy="1554"/>
            </a:xfrm>
          </p:grpSpPr>
          <p:grpSp>
            <p:nvGrpSpPr>
              <p:cNvPr id="185" name="Group 25"/>
              <p:cNvGrpSpPr>
                <a:grpSpLocks/>
              </p:cNvGrpSpPr>
              <p:nvPr/>
            </p:nvGrpSpPr>
            <p:grpSpPr bwMode="auto">
              <a:xfrm>
                <a:off x="2907" y="877"/>
                <a:ext cx="2717" cy="1554"/>
                <a:chOff x="2880" y="877"/>
                <a:chExt cx="2568" cy="1554"/>
              </a:xfrm>
            </p:grpSpPr>
            <p:grpSp>
              <p:nvGrpSpPr>
                <p:cNvPr id="190" name="Group 26"/>
                <p:cNvGrpSpPr>
                  <a:grpSpLocks/>
                </p:cNvGrpSpPr>
                <p:nvPr/>
              </p:nvGrpSpPr>
              <p:grpSpPr bwMode="auto">
                <a:xfrm>
                  <a:off x="2942" y="919"/>
                  <a:ext cx="2432" cy="1417"/>
                  <a:chOff x="3007" y="2458"/>
                  <a:chExt cx="2432" cy="1489"/>
                </a:xfrm>
              </p:grpSpPr>
              <p:sp>
                <p:nvSpPr>
                  <p:cNvPr id="192" name="AutoShape 27"/>
                  <p:cNvSpPr>
                    <a:spLocks noChangeArrowheads="1"/>
                  </p:cNvSpPr>
                  <p:nvPr/>
                </p:nvSpPr>
                <p:spPr bwMode="auto">
                  <a:xfrm>
                    <a:off x="3007" y="2458"/>
                    <a:ext cx="2432" cy="1489"/>
                  </a:xfrm>
                  <a:prstGeom prst="roundRect">
                    <a:avLst>
                      <a:gd name="adj" fmla="val 7023"/>
                    </a:avLst>
                  </a:prstGeom>
                  <a:gradFill rotWithShape="1">
                    <a:gsLst>
                      <a:gs pos="0">
                        <a:srgbClr val="5089B1"/>
                      </a:gs>
                      <a:gs pos="100000">
                        <a:srgbClr val="0A6189"/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" name="AutoShape 28"/>
                  <p:cNvSpPr>
                    <a:spLocks noChangeArrowheads="1"/>
                  </p:cNvSpPr>
                  <p:nvPr/>
                </p:nvSpPr>
                <p:spPr bwMode="auto">
                  <a:xfrm>
                    <a:off x="3047" y="2496"/>
                    <a:ext cx="2353" cy="1428"/>
                  </a:xfrm>
                  <a:prstGeom prst="roundRect">
                    <a:avLst>
                      <a:gd name="adj" fmla="val 6222"/>
                    </a:avLst>
                  </a:prstGeom>
                  <a:gradFill rotWithShape="1">
                    <a:gsLst>
                      <a:gs pos="0">
                        <a:srgbClr val="FFFFFF">
                          <a:alpha val="0"/>
                        </a:srgbClr>
                      </a:gs>
                      <a:gs pos="100000">
                        <a:srgbClr val="0099FF">
                          <a:alpha val="2700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AutoShape 29"/>
                  <p:cNvSpPr>
                    <a:spLocks noChangeArrowheads="1"/>
                  </p:cNvSpPr>
                  <p:nvPr/>
                </p:nvSpPr>
                <p:spPr bwMode="auto">
                  <a:xfrm>
                    <a:off x="3053" y="3747"/>
                    <a:ext cx="2337" cy="165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FFFFFF">
                          <a:alpha val="1700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" name="AutoShape 30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477"/>
                    <a:ext cx="2352" cy="14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FFFFFF">
                          <a:alpha val="62000"/>
                        </a:srgbClr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lin ang="54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  <p:pic>
              <p:nvPicPr>
                <p:cNvPr id="191" name="Picture 31" descr="shadow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880" y="877"/>
                  <a:ext cx="2568" cy="1554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86" name="Picture 35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5351" y="1557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  <p:pic>
            <p:nvPicPr>
              <p:cNvPr id="187" name="Picture 36" descr="bullet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5351" y="1790"/>
                <a:ext cx="84" cy="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0066"/>
                </a:outerShdw>
              </a:effectLst>
            </p:spPr>
          </p:pic>
        </p:grpSp>
        <p:grpSp>
          <p:nvGrpSpPr>
            <p:cNvPr id="196" name="Group 76"/>
            <p:cNvGrpSpPr>
              <a:grpSpLocks/>
            </p:cNvGrpSpPr>
            <p:nvPr/>
          </p:nvGrpSpPr>
          <p:grpSpPr bwMode="auto">
            <a:xfrm>
              <a:off x="217488" y="3841750"/>
              <a:ext cx="4321175" cy="2466975"/>
              <a:chOff x="137" y="2420"/>
              <a:chExt cx="2722" cy="1554"/>
            </a:xfrm>
          </p:grpSpPr>
          <p:grpSp>
            <p:nvGrpSpPr>
              <p:cNvPr id="197" name="Group 12"/>
              <p:cNvGrpSpPr>
                <a:grpSpLocks/>
              </p:cNvGrpSpPr>
              <p:nvPr/>
            </p:nvGrpSpPr>
            <p:grpSpPr bwMode="auto">
              <a:xfrm>
                <a:off x="196" y="2469"/>
                <a:ext cx="2578" cy="1416"/>
                <a:chOff x="3007" y="2458"/>
                <a:chExt cx="2432" cy="1489"/>
              </a:xfrm>
            </p:grpSpPr>
            <p:sp>
              <p:nvSpPr>
                <p:cNvPr id="204" name="AutoShape 13"/>
                <p:cNvSpPr>
                  <a:spLocks noChangeArrowheads="1"/>
                </p:cNvSpPr>
                <p:nvPr/>
              </p:nvSpPr>
              <p:spPr bwMode="auto">
                <a:xfrm>
                  <a:off x="3007" y="2458"/>
                  <a:ext cx="2432" cy="1489"/>
                </a:xfrm>
                <a:prstGeom prst="roundRect">
                  <a:avLst>
                    <a:gd name="adj" fmla="val 7023"/>
                  </a:avLst>
                </a:prstGeom>
                <a:gradFill rotWithShape="1">
                  <a:gsLst>
                    <a:gs pos="0">
                      <a:srgbClr val="5089B1"/>
                    </a:gs>
                    <a:gs pos="100000">
                      <a:srgbClr val="0A6189"/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5" name="AutoShape 14"/>
                <p:cNvSpPr>
                  <a:spLocks noChangeArrowheads="1"/>
                </p:cNvSpPr>
                <p:nvPr/>
              </p:nvSpPr>
              <p:spPr bwMode="auto">
                <a:xfrm>
                  <a:off x="3047" y="2496"/>
                  <a:ext cx="2353" cy="1428"/>
                </a:xfrm>
                <a:prstGeom prst="roundRect">
                  <a:avLst>
                    <a:gd name="adj" fmla="val 6222"/>
                  </a:avLst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0099FF">
                        <a:alpha val="2700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6" name="AutoShape 15"/>
                <p:cNvSpPr>
                  <a:spLocks noChangeArrowheads="1"/>
                </p:cNvSpPr>
                <p:nvPr/>
              </p:nvSpPr>
              <p:spPr bwMode="auto">
                <a:xfrm>
                  <a:off x="3053" y="3747"/>
                  <a:ext cx="2337" cy="16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0"/>
                      </a:srgbClr>
                    </a:gs>
                    <a:gs pos="100000">
                      <a:srgbClr val="FFFFFF">
                        <a:alpha val="1700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7" name="AutoShape 16"/>
                <p:cNvSpPr>
                  <a:spLocks noChangeArrowheads="1"/>
                </p:cNvSpPr>
                <p:nvPr/>
              </p:nvSpPr>
              <p:spPr bwMode="auto">
                <a:xfrm>
                  <a:off x="3045" y="2476"/>
                  <a:ext cx="2352" cy="1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FFFFF">
                        <a:alpha val="62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" name="Group 67"/>
              <p:cNvGrpSpPr>
                <a:grpSpLocks/>
              </p:cNvGrpSpPr>
              <p:nvPr/>
            </p:nvGrpSpPr>
            <p:grpSpPr bwMode="auto">
              <a:xfrm>
                <a:off x="137" y="2420"/>
                <a:ext cx="2722" cy="1554"/>
                <a:chOff x="137" y="2420"/>
                <a:chExt cx="2722" cy="1554"/>
              </a:xfrm>
            </p:grpSpPr>
            <p:pic>
              <p:nvPicPr>
                <p:cNvPr id="199" name="Picture 17" descr="shadow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37" y="2420"/>
                  <a:ext cx="2722" cy="1554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0" name="Picture 40" descr="bullet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12000"/>
                </a:blip>
                <a:srcRect/>
                <a:stretch>
                  <a:fillRect/>
                </a:stretch>
              </p:blipFill>
              <p:spPr bwMode="auto">
                <a:xfrm>
                  <a:off x="297" y="2942"/>
                  <a:ext cx="84" cy="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000066"/>
                  </a:outerShdw>
                </a:effectLst>
              </p:spPr>
            </p:pic>
            <p:pic>
              <p:nvPicPr>
                <p:cNvPr id="201" name="Picture 41" descr="bullet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12000"/>
                </a:blip>
                <a:srcRect/>
                <a:stretch>
                  <a:fillRect/>
                </a:stretch>
              </p:blipFill>
              <p:spPr bwMode="auto">
                <a:xfrm>
                  <a:off x="297" y="3163"/>
                  <a:ext cx="84" cy="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000066"/>
                  </a:outerShdw>
                </a:effectLst>
              </p:spPr>
            </p:pic>
          </p:grpSp>
        </p:grpSp>
        <p:sp>
          <p:nvSpPr>
            <p:cNvPr id="208" name="WordArt 34" descr="46&quot;, 54&quot;"/>
            <p:cNvSpPr>
              <a:spLocks noChangeArrowheads="1" noChangeShapeType="1" noTextEdit="1"/>
            </p:cNvSpPr>
            <p:nvPr/>
          </p:nvSpPr>
          <p:spPr bwMode="auto">
            <a:xfrm>
              <a:off x="471488" y="1778000"/>
              <a:ext cx="3048000" cy="32702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100000"/>
                </a:avLst>
              </a:prstTxWarp>
            </a:bodyPr>
            <a:lstStyle/>
            <a:p>
              <a:pPr algn="ctr"/>
              <a:r>
                <a:rPr lang="ko-KR" altLang="en-US" sz="1800" kern="10" spc="-90" dirty="0" smtClean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CFF66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292929">
                        <a:alpha val="14999"/>
                      </a:srgbClr>
                    </a:outerShdw>
                  </a:effectLst>
                  <a:latin typeface="HY헤드라인M"/>
                  <a:ea typeface="HY헤드라인M"/>
                </a:rPr>
                <a:t>하나로</a:t>
              </a:r>
              <a:r>
                <a:rPr lang="en-US" altLang="ko-KR" sz="1800" kern="10" spc="-90" dirty="0" smtClean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CFF66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292929">
                        <a:alpha val="14999"/>
                      </a:srgbClr>
                    </a:outerShdw>
                  </a:effectLst>
                  <a:latin typeface="HY헤드라인M"/>
                  <a:ea typeface="HY헤드라인M"/>
                </a:rPr>
                <a:t> </a:t>
              </a:r>
              <a:r>
                <a:rPr lang="ko-KR" altLang="en-US" sz="1800" kern="10" spc="-90" dirty="0" smtClean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CFF66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292929">
                        <a:alpha val="14999"/>
                      </a:srgbClr>
                    </a:outerShdw>
                  </a:effectLst>
                  <a:latin typeface="HY헤드라인M"/>
                  <a:ea typeface="HY헤드라인M"/>
                </a:rPr>
                <a:t>통합된 시스템</a:t>
              </a:r>
              <a:endParaRPr lang="ko-KR" altLang="en-US" sz="1800" kern="10" spc="-90" dirty="0">
                <a:ln w="15240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CCFF66"/>
                    </a:gs>
                    <a:gs pos="100000">
                      <a:srgbClr val="99CC00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292929">
                      <a:alpha val="14999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209" name="WordArt 37" descr="46&quot;, 54&quot;"/>
            <p:cNvSpPr>
              <a:spLocks noChangeArrowheads="1" noChangeShapeType="1" noTextEdit="1"/>
            </p:cNvSpPr>
            <p:nvPr/>
          </p:nvSpPr>
          <p:spPr bwMode="auto">
            <a:xfrm>
              <a:off x="5195888" y="1760538"/>
              <a:ext cx="3417887" cy="31432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100000"/>
                </a:avLst>
              </a:prstTxWarp>
            </a:bodyPr>
            <a:lstStyle/>
            <a:p>
              <a:pPr algn="ctr"/>
              <a:r>
                <a:rPr lang="ko-KR" altLang="en-US" sz="1800" kern="10" spc="-90" dirty="0" smtClean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CFF66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292929">
                        <a:alpha val="14999"/>
                      </a:srgbClr>
                    </a:outerShdw>
                  </a:effectLst>
                  <a:latin typeface="HY헤드라인M"/>
                  <a:ea typeface="HY헤드라인M"/>
                </a:rPr>
                <a:t>공유가 가능한 시스템</a:t>
              </a:r>
              <a:endParaRPr lang="ko-KR" altLang="en-US" sz="1800" kern="10" spc="-90" dirty="0">
                <a:ln w="15240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CCFF66"/>
                    </a:gs>
                    <a:gs pos="100000">
                      <a:srgbClr val="99CC00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292929">
                      <a:alpha val="14999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210" name="Oval 43"/>
            <p:cNvSpPr>
              <a:spLocks noChangeArrowheads="1"/>
            </p:cNvSpPr>
            <p:nvPr/>
          </p:nvSpPr>
          <p:spPr bwMode="auto">
            <a:xfrm>
              <a:off x="2752725" y="2060575"/>
              <a:ext cx="3619500" cy="3457575"/>
            </a:xfrm>
            <a:prstGeom prst="ellipse">
              <a:avLst/>
            </a:prstGeom>
            <a:solidFill>
              <a:srgbClr val="A5DEFB">
                <a:alpha val="9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1" name="Oval 44"/>
            <p:cNvSpPr>
              <a:spLocks noChangeArrowheads="1"/>
            </p:cNvSpPr>
            <p:nvPr/>
          </p:nvSpPr>
          <p:spPr bwMode="auto">
            <a:xfrm>
              <a:off x="3336925" y="2563813"/>
              <a:ext cx="2451100" cy="2451100"/>
            </a:xfrm>
            <a:prstGeom prst="ellipse">
              <a:avLst/>
            </a:prstGeom>
            <a:solidFill>
              <a:srgbClr val="A5DEFB">
                <a:alpha val="28999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212" name="Group 63"/>
            <p:cNvGrpSpPr>
              <a:grpSpLocks/>
            </p:cNvGrpSpPr>
            <p:nvPr/>
          </p:nvGrpSpPr>
          <p:grpSpPr bwMode="auto">
            <a:xfrm>
              <a:off x="3563938" y="2852738"/>
              <a:ext cx="2003425" cy="1974850"/>
              <a:chOff x="2245" y="1797"/>
              <a:chExt cx="1262" cy="1244"/>
            </a:xfrm>
          </p:grpSpPr>
          <p:pic>
            <p:nvPicPr>
              <p:cNvPr id="213" name="Picture 60" descr="2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245" y="1797"/>
                <a:ext cx="1262" cy="1244"/>
              </a:xfrm>
              <a:prstGeom prst="rect">
                <a:avLst/>
              </a:prstGeom>
              <a:noFill/>
            </p:spPr>
          </p:pic>
          <p:sp>
            <p:nvSpPr>
              <p:cNvPr id="214" name="WordArt 61" descr="46&quot;, 54&quot;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17" y="2205"/>
                <a:ext cx="726" cy="408"/>
              </a:xfrm>
              <a:prstGeom prst="rect">
                <a:avLst/>
              </a:prstGeom>
            </p:spPr>
            <p:txBody>
              <a:bodyPr wrap="none" fromWordArt="1">
                <a:prstTxWarp prst="textCascadeUp">
                  <a:avLst>
                    <a:gd name="adj" fmla="val 100000"/>
                  </a:avLst>
                </a:prstTxWarp>
              </a:bodyPr>
              <a:lstStyle/>
              <a:p>
                <a:pPr algn="ctr"/>
                <a:r>
                  <a:rPr lang="en-US" altLang="ko-KR" sz="2400" kern="10" dirty="0" smtClean="0">
                    <a:ln w="15240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000066"/>
                        </a:gs>
                        <a:gs pos="100000">
                          <a:srgbClr val="003399"/>
                        </a:gs>
                      </a:gsLst>
                      <a:lin ang="2700000" scaled="1"/>
                    </a:gradFill>
                    <a:effectLst>
                      <a:outerShdw dist="12700" algn="ctr" rotWithShape="0">
                        <a:schemeClr val="bg1"/>
                      </a:outerShdw>
                    </a:effectLst>
                    <a:latin typeface="HY헤드라인M"/>
                    <a:ea typeface="HY헤드라인M"/>
                  </a:rPr>
                  <a:t>USER</a:t>
                </a:r>
                <a:endParaRPr lang="ko-KR" altLang="en-US" sz="2400" kern="10" dirty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000066"/>
                      </a:gs>
                      <a:gs pos="100000">
                        <a:srgbClr val="003399"/>
                      </a:gs>
                    </a:gsLst>
                    <a:lin ang="2700000" scaled="1"/>
                  </a:gradFill>
                  <a:effectLst>
                    <a:outerShdw dist="12700" algn="ctr" rotWithShape="0">
                      <a:schemeClr val="bg1"/>
                    </a:outerShdw>
                  </a:effectLst>
                  <a:latin typeface="HY헤드라인M"/>
                  <a:ea typeface="HY헤드라인M"/>
                </a:endParaRPr>
              </a:p>
            </p:txBody>
          </p:sp>
        </p:grpSp>
        <p:sp>
          <p:nvSpPr>
            <p:cNvPr id="216" name="WordArt 53" descr="46&quot;, 54&quot;"/>
            <p:cNvSpPr>
              <a:spLocks noChangeArrowheads="1" noChangeShapeType="1" noTextEdit="1"/>
            </p:cNvSpPr>
            <p:nvPr/>
          </p:nvSpPr>
          <p:spPr bwMode="auto">
            <a:xfrm>
              <a:off x="5283200" y="5519738"/>
              <a:ext cx="3330575" cy="31432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100000"/>
                </a:avLst>
              </a:prstTxWarp>
            </a:bodyPr>
            <a:lstStyle/>
            <a:p>
              <a:pPr algn="ctr"/>
              <a:r>
                <a:rPr lang="en-US" altLang="ko-KR" sz="1800" kern="10" spc="-90" dirty="0" smtClean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CFF66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292929">
                        <a:alpha val="14999"/>
                      </a:srgbClr>
                    </a:outerShdw>
                  </a:effectLst>
                  <a:latin typeface="HY헤드라인M"/>
                  <a:ea typeface="HY헤드라인M"/>
                </a:rPr>
                <a:t>SNS</a:t>
              </a:r>
              <a:r>
                <a:rPr lang="ko-KR" altLang="en-US" sz="1800" kern="10" spc="-90" dirty="0" smtClean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CFF66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292929">
                        <a:alpha val="14999"/>
                      </a:srgbClr>
                    </a:outerShdw>
                  </a:effectLst>
                  <a:latin typeface="HY헤드라인M"/>
                  <a:ea typeface="HY헤드라인M"/>
                </a:rPr>
                <a:t>연계와 채팅 시스템</a:t>
              </a:r>
              <a:endParaRPr lang="ko-KR" altLang="en-US" sz="1800" kern="10" spc="-90" dirty="0">
                <a:ln w="15240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CCFF66"/>
                    </a:gs>
                    <a:gs pos="100000">
                      <a:srgbClr val="99CC00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292929">
                      <a:alpha val="14999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217" name="Text Box 68"/>
            <p:cNvSpPr txBox="1">
              <a:spLocks noChangeArrowheads="1"/>
            </p:cNvSpPr>
            <p:nvPr/>
          </p:nvSpPr>
          <p:spPr bwMode="auto">
            <a:xfrm>
              <a:off x="649288" y="2420888"/>
              <a:ext cx="1800225" cy="287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/>
            <a:lstStyle/>
            <a:p>
              <a:pPr marL="457200" indent="-457200">
                <a:spcBef>
                  <a:spcPct val="50000"/>
                </a:spcBef>
              </a:pP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하나의 통합 </a:t>
              </a:r>
              <a:r>
                <a:rPr lang="en-US" altLang="ko-KR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ID </a:t>
              </a: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사용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8" name="Text Box 69"/>
            <p:cNvSpPr txBox="1">
              <a:spLocks noChangeArrowheads="1"/>
            </p:cNvSpPr>
            <p:nvPr/>
          </p:nvSpPr>
          <p:spPr bwMode="auto">
            <a:xfrm>
              <a:off x="649288" y="2780928"/>
              <a:ext cx="1800225" cy="2873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/>
            <a:lstStyle/>
            <a:p>
              <a:pPr marL="457200" indent="-457200">
                <a:spcBef>
                  <a:spcPct val="50000"/>
                </a:spcBef>
              </a:pP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통합 적립금 </a:t>
              </a:r>
              <a:r>
                <a:rPr lang="en-US" altLang="ko-KR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&amp; </a:t>
              </a: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쿠폰 관리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9" name="Text Box 70"/>
            <p:cNvSpPr txBox="1">
              <a:spLocks noChangeArrowheads="1"/>
            </p:cNvSpPr>
            <p:nvPr/>
          </p:nvSpPr>
          <p:spPr bwMode="auto">
            <a:xfrm>
              <a:off x="6634163" y="2421583"/>
              <a:ext cx="1800225" cy="2873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/>
            <a:lstStyle/>
            <a:p>
              <a:pPr marL="457200" indent="-457200" algn="r">
                <a:spcBef>
                  <a:spcPct val="50000"/>
                </a:spcBef>
              </a:pP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공유 가능한 위시리스트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0" name="Text Box 71"/>
            <p:cNvSpPr txBox="1">
              <a:spLocks noChangeArrowheads="1"/>
            </p:cNvSpPr>
            <p:nvPr/>
          </p:nvSpPr>
          <p:spPr bwMode="auto">
            <a:xfrm>
              <a:off x="6634163" y="4581822"/>
              <a:ext cx="1800225" cy="287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/>
            <a:lstStyle/>
            <a:p>
              <a:pPr marL="457200" indent="-457200" algn="r">
                <a:spcBef>
                  <a:spcPct val="50000"/>
                </a:spcBef>
              </a:pPr>
              <a:r>
                <a:rPr lang="en-US" altLang="ko-KR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SNS</a:t>
              </a: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를 이용한 쇼핑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1" name="Text Box 72"/>
            <p:cNvSpPr txBox="1">
              <a:spLocks noChangeArrowheads="1"/>
            </p:cNvSpPr>
            <p:nvPr/>
          </p:nvSpPr>
          <p:spPr bwMode="auto">
            <a:xfrm>
              <a:off x="6634163" y="4941168"/>
              <a:ext cx="1800225" cy="287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/>
            <a:lstStyle/>
            <a:p>
              <a:pPr marL="457200" indent="-457200" algn="r">
                <a:spcBef>
                  <a:spcPct val="50000"/>
                </a:spcBef>
              </a:pPr>
              <a:r>
                <a:rPr lang="ko-KR" altLang="en-US" sz="19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실시간 채팅이 가능한 시스템</a:t>
              </a:r>
              <a:endParaRPr lang="ko-KR" altLang="en-US" sz="19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2" name="Text Box 73"/>
            <p:cNvSpPr txBox="1">
              <a:spLocks noChangeArrowheads="1"/>
            </p:cNvSpPr>
            <p:nvPr/>
          </p:nvSpPr>
          <p:spPr bwMode="auto">
            <a:xfrm>
              <a:off x="649288" y="4941168"/>
              <a:ext cx="1800225" cy="287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/>
            <a:lstStyle/>
            <a:p>
              <a:pPr marL="457200" indent="-457200">
                <a:spcBef>
                  <a:spcPct val="50000"/>
                </a:spcBef>
              </a:pP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Wingdings 2" pitchFamily="18" charset="2"/>
                </a:rPr>
                <a:t>온라인 실시간 코디 지원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 2" pitchFamily="18" charset="2"/>
              </a:endParaRPr>
            </a:p>
          </p:txBody>
        </p:sp>
        <p:sp>
          <p:nvSpPr>
            <p:cNvPr id="223" name="Text Box 74"/>
            <p:cNvSpPr txBox="1">
              <a:spLocks noChangeArrowheads="1"/>
            </p:cNvSpPr>
            <p:nvPr/>
          </p:nvSpPr>
          <p:spPr bwMode="auto">
            <a:xfrm>
              <a:off x="6634163" y="2781623"/>
              <a:ext cx="1800225" cy="2873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/>
            <a:lstStyle/>
            <a:p>
              <a:pPr marL="457200" indent="-457200" algn="r">
                <a:spcBef>
                  <a:spcPct val="50000"/>
                </a:spcBef>
              </a:pPr>
              <a:r>
                <a:rPr lang="ko-KR" altLang="en-US" sz="1900" b="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정확한 상품 정보의 교환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4" name="Text Box 75"/>
            <p:cNvSpPr txBox="1">
              <a:spLocks noChangeArrowheads="1"/>
            </p:cNvSpPr>
            <p:nvPr/>
          </p:nvSpPr>
          <p:spPr bwMode="auto">
            <a:xfrm>
              <a:off x="649288" y="4581822"/>
              <a:ext cx="1800225" cy="287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/>
            <a:lstStyle/>
            <a:p>
              <a:pPr marL="457200" indent="-457200">
                <a:spcBef>
                  <a:spcPct val="50000"/>
                </a:spcBef>
              </a:pPr>
              <a:r>
                <a:rPr lang="ko-KR" altLang="en-US" sz="1900" b="0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아바타</a:t>
              </a:r>
              <a:r>
                <a:rPr lang="ko-KR" altLang="en-US" sz="1900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를</a:t>
              </a:r>
              <a:r>
                <a:rPr lang="ko-KR" altLang="en-US" sz="19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 통한 쇼핑</a:t>
              </a:r>
              <a:endParaRPr lang="ko-KR" altLang="en-US" sz="1900" b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5" name="WordArt 42" descr="46&quot;, 54&quot;"/>
            <p:cNvSpPr>
              <a:spLocks noChangeArrowheads="1" noChangeShapeType="1" noTextEdit="1"/>
            </p:cNvSpPr>
            <p:nvPr/>
          </p:nvSpPr>
          <p:spPr bwMode="auto">
            <a:xfrm>
              <a:off x="500063" y="5507038"/>
              <a:ext cx="3495675" cy="32702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100000"/>
                </a:avLst>
              </a:prstTxWarp>
            </a:bodyPr>
            <a:lstStyle/>
            <a:p>
              <a:pPr algn="ctr"/>
              <a:r>
                <a:rPr lang="ko-KR" altLang="en-US" sz="1800" kern="10" spc="-90" dirty="0" smtClean="0">
                  <a:ln w="1524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CFF66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292929">
                        <a:alpha val="14999"/>
                      </a:srgbClr>
                    </a:outerShdw>
                  </a:effectLst>
                  <a:latin typeface="HY헤드라인M"/>
                  <a:ea typeface="HY헤드라인M"/>
                </a:rPr>
                <a:t>양질의 쇼핑 서비스 제공</a:t>
              </a:r>
              <a:endParaRPr lang="ko-KR" altLang="en-US" sz="1800" kern="10" spc="-90" dirty="0">
                <a:ln w="15240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CCFF66"/>
                    </a:gs>
                    <a:gs pos="100000">
                      <a:srgbClr val="99CC00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292929">
                      <a:alpha val="14999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</p:grpSp>
      <p:sp>
        <p:nvSpPr>
          <p:cNvPr id="61" name="제목 22"/>
          <p:cNvSpPr>
            <a:spLocks noGrp="1"/>
          </p:cNvSpPr>
          <p:nvPr>
            <p:ph type="title"/>
          </p:nvPr>
        </p:nvSpPr>
        <p:spPr>
          <a:xfrm>
            <a:off x="158824" y="238872"/>
            <a:ext cx="8229600" cy="885872"/>
          </a:xfrm>
        </p:spPr>
        <p:txBody>
          <a:bodyPr/>
          <a:lstStyle/>
          <a:p>
            <a:r>
              <a:rPr lang="en-US" altLang="ko-KR" spc="-15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altLang="ko-KR" spc="-15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Objectives </a:t>
            </a:r>
            <a:r>
              <a:rPr lang="en-US" altLang="ko-KR" spc="-15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... </a:t>
            </a:r>
            <a:r>
              <a:rPr lang="en-US" altLang="ko-KR" sz="3200" spc="-15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endParaRPr lang="ko-KR" altLang="en-US" sz="3200" spc="-1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99"/>
          <p:cNvGrpSpPr/>
          <p:nvPr/>
        </p:nvGrpSpPr>
        <p:grpSpPr>
          <a:xfrm>
            <a:off x="933450" y="1004121"/>
            <a:ext cx="7276708" cy="5737247"/>
            <a:chOff x="933450" y="579418"/>
            <a:chExt cx="7276708" cy="5737247"/>
          </a:xfrm>
        </p:grpSpPr>
        <p:pic>
          <p:nvPicPr>
            <p:cNvPr id="4" name="Picture 4" descr="1"/>
            <p:cNvPicPr>
              <a:picLocks noChangeAspect="1" noChangeArrowheads="1"/>
            </p:cNvPicPr>
            <p:nvPr/>
          </p:nvPicPr>
          <p:blipFill>
            <a:blip r:embed="rId2" cstate="screen">
              <a:grayscl/>
            </a:blip>
            <a:srcRect/>
            <a:stretch>
              <a:fillRect/>
            </a:stretch>
          </p:blipFill>
          <p:spPr bwMode="auto">
            <a:xfrm>
              <a:off x="933450" y="592118"/>
              <a:ext cx="3749675" cy="2901950"/>
            </a:xfrm>
            <a:prstGeom prst="rect">
              <a:avLst/>
            </a:prstGeom>
            <a:noFill/>
          </p:spPr>
        </p:pic>
        <p:pic>
          <p:nvPicPr>
            <p:cNvPr id="5" name="Picture 7" descr="2"/>
            <p:cNvPicPr>
              <a:picLocks noChangeAspect="1" noChangeArrowheads="1"/>
            </p:cNvPicPr>
            <p:nvPr/>
          </p:nvPicPr>
          <p:blipFill>
            <a:blip r:embed="rId3" cstate="screen">
              <a:grayscl/>
            </a:blip>
            <a:srcRect/>
            <a:stretch>
              <a:fillRect/>
            </a:stretch>
          </p:blipFill>
          <p:spPr bwMode="auto">
            <a:xfrm>
              <a:off x="946150" y="2070080"/>
              <a:ext cx="3246438" cy="4133850"/>
            </a:xfrm>
            <a:prstGeom prst="rect">
              <a:avLst/>
            </a:prstGeom>
            <a:noFill/>
          </p:spPr>
        </p:pic>
        <p:pic>
          <p:nvPicPr>
            <p:cNvPr id="6" name="Picture 10" descr="5"/>
            <p:cNvPicPr>
              <a:picLocks noChangeAspect="1" noChangeArrowheads="1"/>
            </p:cNvPicPr>
            <p:nvPr/>
          </p:nvPicPr>
          <p:blipFill>
            <a:blip r:embed="rId4" cstate="screen">
              <a:grayscl/>
            </a:blip>
            <a:srcRect/>
            <a:stretch>
              <a:fillRect/>
            </a:stretch>
          </p:blipFill>
          <p:spPr bwMode="auto">
            <a:xfrm>
              <a:off x="4298950" y="579418"/>
              <a:ext cx="3844925" cy="2900362"/>
            </a:xfrm>
            <a:prstGeom prst="rect">
              <a:avLst/>
            </a:prstGeom>
            <a:noFill/>
          </p:spPr>
        </p:pic>
        <p:pic>
          <p:nvPicPr>
            <p:cNvPr id="7" name="Picture 13" descr="4"/>
            <p:cNvPicPr>
              <a:picLocks noChangeAspect="1" noChangeArrowheads="1"/>
            </p:cNvPicPr>
            <p:nvPr/>
          </p:nvPicPr>
          <p:blipFill>
            <a:blip r:embed="rId5" cstate="screen">
              <a:grayscl/>
            </a:blip>
            <a:srcRect/>
            <a:stretch>
              <a:fillRect/>
            </a:stretch>
          </p:blipFill>
          <p:spPr bwMode="auto">
            <a:xfrm>
              <a:off x="5073650" y="2093893"/>
              <a:ext cx="3065463" cy="4178300"/>
            </a:xfrm>
            <a:prstGeom prst="rect">
              <a:avLst/>
            </a:prstGeom>
            <a:noFill/>
          </p:spPr>
        </p:pic>
        <p:pic>
          <p:nvPicPr>
            <p:cNvPr id="8" name="Picture 16" descr="3"/>
            <p:cNvPicPr>
              <a:picLocks noChangeAspect="1" noChangeArrowheads="1"/>
            </p:cNvPicPr>
            <p:nvPr/>
          </p:nvPicPr>
          <p:blipFill>
            <a:blip r:embed="rId6" cstate="screen">
              <a:grayscl/>
            </a:blip>
            <a:srcRect/>
            <a:stretch>
              <a:fillRect/>
            </a:stretch>
          </p:blipFill>
          <p:spPr bwMode="auto">
            <a:xfrm>
              <a:off x="2657475" y="4295755"/>
              <a:ext cx="3875088" cy="1887538"/>
            </a:xfrm>
            <a:prstGeom prst="rect">
              <a:avLst/>
            </a:prstGeom>
            <a:noFill/>
          </p:spPr>
        </p:pic>
        <p:pic>
          <p:nvPicPr>
            <p:cNvPr id="9" name="Picture 19" descr="6"/>
            <p:cNvPicPr>
              <a:picLocks noChangeAspect="1" noChangeArrowheads="1"/>
            </p:cNvPicPr>
            <p:nvPr/>
          </p:nvPicPr>
          <p:blipFill>
            <a:blip r:embed="rId7" cstate="screen">
              <a:grayscl/>
            </a:blip>
            <a:srcRect/>
            <a:stretch>
              <a:fillRect/>
            </a:stretch>
          </p:blipFill>
          <p:spPr bwMode="auto">
            <a:xfrm>
              <a:off x="3562351" y="2503472"/>
              <a:ext cx="2063751" cy="2063753"/>
            </a:xfrm>
            <a:prstGeom prst="rect">
              <a:avLst/>
            </a:prstGeom>
            <a:noFill/>
          </p:spPr>
        </p:pic>
        <p:pic>
          <p:nvPicPr>
            <p:cNvPr id="10" name="Picture 22" descr="1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933450" y="592115"/>
              <a:ext cx="3749676" cy="2901953"/>
            </a:xfrm>
            <a:prstGeom prst="rect">
              <a:avLst/>
            </a:prstGeom>
            <a:noFill/>
          </p:spPr>
        </p:pic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2267744" y="1741252"/>
              <a:ext cx="213391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rgbClr val="5E5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쇼핑몰 구조와</a:t>
              </a:r>
              <a:endParaRPr lang="en-US" altLang="ko-KR" sz="2400" b="1" dirty="0" smtClean="0">
                <a:solidFill>
                  <a:srgbClr val="5E5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ko-KR" altLang="en-US" sz="2400" b="1" dirty="0" smtClean="0">
                  <a:solidFill>
                    <a:srgbClr val="5E5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관리 제공</a:t>
              </a:r>
              <a:endParaRPr lang="en-US" altLang="ko-KR" sz="2400" b="1" dirty="0" smtClean="0">
                <a:solidFill>
                  <a:srgbClr val="5E5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12" name="Picture 25" descr="2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946150" y="2070080"/>
              <a:ext cx="3246438" cy="4133850"/>
            </a:xfrm>
            <a:prstGeom prst="rect">
              <a:avLst/>
            </a:prstGeom>
            <a:noFill/>
          </p:spPr>
        </p:pic>
        <p:sp>
          <p:nvSpPr>
            <p:cNvPr id="13" name="Text Box 26"/>
            <p:cNvSpPr txBox="1">
              <a:spLocks noChangeArrowheads="1"/>
            </p:cNvSpPr>
            <p:nvPr/>
          </p:nvSpPr>
          <p:spPr bwMode="auto">
            <a:xfrm>
              <a:off x="1572768" y="3822680"/>
              <a:ext cx="1898277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하나의 </a:t>
              </a:r>
              <a:r>
                <a:rPr lang="en-US" altLang="ko-KR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ID</a:t>
              </a:r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로</a:t>
              </a:r>
              <a:endParaRPr lang="en-US" altLang="ko-KR" sz="2400" b="1" dirty="0" smtClean="0">
                <a:solidFill>
                  <a:srgbClr val="744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결제 </a:t>
              </a:r>
              <a:r>
                <a:rPr lang="en-US" altLang="ko-KR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&amp; </a:t>
              </a:r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적립</a:t>
              </a:r>
              <a:endParaRPr lang="ko-KR" altLang="en-US" sz="2400" b="1" dirty="0">
                <a:solidFill>
                  <a:srgbClr val="744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14" name="Picture 28" descr="5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4298950" y="579418"/>
              <a:ext cx="3844925" cy="2900362"/>
            </a:xfrm>
            <a:prstGeom prst="rect">
              <a:avLst/>
            </a:prstGeom>
            <a:noFill/>
          </p:spPr>
        </p:pic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4445471" y="1731546"/>
              <a:ext cx="2790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채팅시스템과</a:t>
              </a:r>
              <a:endParaRPr lang="en-US" altLang="ko-KR" sz="2400" b="1" dirty="0" smtClean="0">
                <a:solidFill>
                  <a:srgbClr val="744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ko-KR" altLang="en-US" sz="2400" b="1" dirty="0" smtClean="0">
                  <a:solidFill>
                    <a:srgbClr val="7445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위시리스트 공유</a:t>
              </a:r>
              <a:endParaRPr lang="ko-KR" altLang="en-US" sz="2400" b="1" dirty="0">
                <a:solidFill>
                  <a:srgbClr val="744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16" name="Picture 31" descr="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5073650" y="2138365"/>
              <a:ext cx="3065463" cy="4178300"/>
            </a:xfrm>
            <a:prstGeom prst="rect">
              <a:avLst/>
            </a:prstGeom>
            <a:noFill/>
          </p:spPr>
        </p:pic>
        <p:sp>
          <p:nvSpPr>
            <p:cNvPr id="17" name="Text Box 32"/>
            <p:cNvSpPr txBox="1">
              <a:spLocks noChangeArrowheads="1"/>
            </p:cNvSpPr>
            <p:nvPr/>
          </p:nvSpPr>
          <p:spPr bwMode="auto">
            <a:xfrm>
              <a:off x="5665872" y="3819778"/>
              <a:ext cx="2544286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ko-KR" altLang="en-US" sz="2400" b="1" dirty="0" err="1" smtClean="0">
                  <a:solidFill>
                    <a:srgbClr val="72009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아바타</a:t>
              </a:r>
              <a:r>
                <a:rPr lang="ko-KR" altLang="en-US" sz="2400" b="1" dirty="0" smtClean="0">
                  <a:solidFill>
                    <a:srgbClr val="72009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기능을</a:t>
              </a:r>
              <a:endParaRPr lang="en-US" altLang="ko-KR" sz="2400" b="1" dirty="0" smtClean="0">
                <a:solidFill>
                  <a:srgbClr val="7200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ko-KR" altLang="en-US" sz="2400" b="1" dirty="0" smtClean="0">
                  <a:solidFill>
                    <a:srgbClr val="72009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이용한 상품 착용</a:t>
              </a:r>
              <a:endParaRPr lang="ko-KR" altLang="en-US" sz="2400" b="1" dirty="0">
                <a:solidFill>
                  <a:srgbClr val="7200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18" name="Picture 34" descr="3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657475" y="4295755"/>
              <a:ext cx="3875088" cy="1887538"/>
            </a:xfrm>
            <a:prstGeom prst="rect">
              <a:avLst/>
            </a:prstGeom>
            <a:noFill/>
          </p:spPr>
        </p:pic>
        <p:sp>
          <p:nvSpPr>
            <p:cNvPr id="19" name="Text Box 35"/>
            <p:cNvSpPr txBox="1">
              <a:spLocks noChangeArrowheads="1"/>
            </p:cNvSpPr>
            <p:nvPr/>
          </p:nvSpPr>
          <p:spPr bwMode="auto">
            <a:xfrm>
              <a:off x="3509924" y="4707402"/>
              <a:ext cx="2097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r>
                <a:rPr lang="ko-KR" altLang="en-US" sz="2400" b="1" dirty="0" smtClean="0">
                  <a:solidFill>
                    <a:srgbClr val="004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공동구매와</a:t>
              </a:r>
              <a:endParaRPr lang="en-US" altLang="ko-KR" sz="2400" b="1" dirty="0" smtClean="0">
                <a:solidFill>
                  <a:srgbClr val="004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lang="ko-KR" altLang="en-US" sz="2400" b="1" dirty="0" smtClean="0">
                  <a:solidFill>
                    <a:srgbClr val="004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신속한 정보검색</a:t>
              </a:r>
              <a:endParaRPr lang="ko-KR" altLang="en-US" sz="2400" b="1" dirty="0">
                <a:solidFill>
                  <a:srgbClr val="004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20" name="Picture 37" descr="6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562351" y="2503472"/>
              <a:ext cx="2063751" cy="2063753"/>
            </a:xfrm>
            <a:prstGeom prst="rect">
              <a:avLst/>
            </a:prstGeom>
            <a:noFill/>
          </p:spPr>
        </p:pic>
        <p:sp>
          <p:nvSpPr>
            <p:cNvPr id="21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3822701" y="3459165"/>
              <a:ext cx="1512888" cy="3984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9525">
                    <a:noFill/>
                    <a:round/>
                    <a:headEnd/>
                    <a:tailEnd/>
                  </a:ln>
                  <a:effectLst>
                    <a:outerShdw dist="35921" dir="2700000" algn="ctr" rotWithShape="0">
                      <a:srgbClr val="C0C0C0">
                        <a:alpha val="80000"/>
                      </a:srgbClr>
                    </a:outerShdw>
                  </a:effectLst>
                  <a:latin typeface="+mn-ea"/>
                </a:rPr>
                <a:t>요구 사항</a:t>
              </a:r>
              <a:endParaRPr lang="ko-KR" altLang="en-US" sz="3200" b="1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+mn-ea"/>
              </a:endParaRPr>
            </a:p>
          </p:txBody>
        </p:sp>
      </p:grpSp>
      <p:sp>
        <p:nvSpPr>
          <p:cNvPr id="22" name="제목 21"/>
          <p:cNvSpPr>
            <a:spLocks noGrp="1"/>
          </p:cNvSpPr>
          <p:nvPr>
            <p:ph type="title"/>
          </p:nvPr>
        </p:nvSpPr>
        <p:spPr>
          <a:xfrm>
            <a:off x="97216" y="238872"/>
            <a:ext cx="8229600" cy="885872"/>
          </a:xfrm>
        </p:spPr>
        <p:txBody>
          <a:bodyPr/>
          <a:lstStyle/>
          <a:p>
            <a:r>
              <a:rPr lang="en-US" altLang="ko-KR" b="1" spc="-3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Functional Requirements</a:t>
            </a:r>
            <a:endParaRPr lang="ko-KR" altLang="en-US" b="1" spc="-300" dirty="0">
              <a:latin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324</Words>
  <Application>Microsoft Office PowerPoint</Application>
  <PresentationFormat>화면 슬라이드 쇼(4:3)</PresentationFormat>
  <Paragraphs>119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Office 테마</vt:lpstr>
      <vt:lpstr>1_Office 테마</vt:lpstr>
      <vt:lpstr>2_Office 테마</vt:lpstr>
      <vt:lpstr>디자인 사용자 지정</vt:lpstr>
      <vt:lpstr>슬라이드 1</vt:lpstr>
      <vt:lpstr>슬라이드 2</vt:lpstr>
      <vt:lpstr>Problem</vt:lpstr>
      <vt:lpstr>Problem</vt:lpstr>
      <vt:lpstr>Problem</vt:lpstr>
      <vt:lpstr> Objectives ... system</vt:lpstr>
      <vt:lpstr> Objectives ... market owner</vt:lpstr>
      <vt:lpstr> Objectives ... user</vt:lpstr>
      <vt:lpstr> Functional Requirements</vt:lpstr>
      <vt:lpstr> Nonfunctional Requirements</vt:lpstr>
      <vt:lpstr> Target Environment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김선홍</dc:creator>
  <cp:lastModifiedBy>YoungminBaek</cp:lastModifiedBy>
  <cp:revision>78</cp:revision>
  <dcterms:created xsi:type="dcterms:W3CDTF">2011-09-15T14:55:23Z</dcterms:created>
  <dcterms:modified xsi:type="dcterms:W3CDTF">2011-09-19T03:23:23Z</dcterms:modified>
</cp:coreProperties>
</file>